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7" r:id="rId10"/>
    <p:sldId id="266" r:id="rId11"/>
    <p:sldId id="268" r:id="rId12"/>
    <p:sldId id="269" r:id="rId13"/>
    <p:sldId id="275" r:id="rId14"/>
    <p:sldId id="276" r:id="rId15"/>
    <p:sldId id="277" r:id="rId16"/>
    <p:sldId id="278" r:id="rId17"/>
    <p:sldId id="262" r:id="rId18"/>
    <p:sldId id="263" r:id="rId19"/>
    <p:sldId id="270" r:id="rId20"/>
    <p:sldId id="271" r:id="rId21"/>
    <p:sldId id="272" r:id="rId22"/>
    <p:sldId id="273" r:id="rId23"/>
    <p:sldId id="279" r:id="rId24"/>
    <p:sldId id="280" r:id="rId25"/>
    <p:sldId id="274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78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93E26-2589-4CB7-B794-A352AFD4BEE3}" type="datetimeFigureOut">
              <a:rPr lang="en-US" smtClean="0"/>
              <a:pPr/>
              <a:t>4/10/2018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6D630-EE11-4AB0-A9B5-FA78E9DBFC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93E26-2589-4CB7-B794-A352AFD4BEE3}" type="datetimeFigureOut">
              <a:rPr lang="en-US" smtClean="0"/>
              <a:pPr/>
              <a:t>4/10/2018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6D630-EE11-4AB0-A9B5-FA78E9DBFC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93E26-2589-4CB7-B794-A352AFD4BEE3}" type="datetimeFigureOut">
              <a:rPr lang="en-US" smtClean="0"/>
              <a:pPr/>
              <a:t>4/10/2018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6D630-EE11-4AB0-A9B5-FA78E9DBFC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93E26-2589-4CB7-B794-A352AFD4BEE3}" type="datetimeFigureOut">
              <a:rPr lang="en-US" smtClean="0"/>
              <a:pPr/>
              <a:t>4/10/2018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6D630-EE11-4AB0-A9B5-FA78E9DBFC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93E26-2589-4CB7-B794-A352AFD4BEE3}" type="datetimeFigureOut">
              <a:rPr lang="en-US" smtClean="0"/>
              <a:pPr/>
              <a:t>4/10/2018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6D630-EE11-4AB0-A9B5-FA78E9DBFC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93E26-2589-4CB7-B794-A352AFD4BEE3}" type="datetimeFigureOut">
              <a:rPr lang="en-US" smtClean="0"/>
              <a:pPr/>
              <a:t>4/10/2018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6D630-EE11-4AB0-A9B5-FA78E9DBFC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93E26-2589-4CB7-B794-A352AFD4BEE3}" type="datetimeFigureOut">
              <a:rPr lang="en-US" smtClean="0"/>
              <a:pPr/>
              <a:t>4/10/2018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6D630-EE11-4AB0-A9B5-FA78E9DBFC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93E26-2589-4CB7-B794-A352AFD4BEE3}" type="datetimeFigureOut">
              <a:rPr lang="en-US" smtClean="0"/>
              <a:pPr/>
              <a:t>4/10/2018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6D630-EE11-4AB0-A9B5-FA78E9DBFC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93E26-2589-4CB7-B794-A352AFD4BEE3}" type="datetimeFigureOut">
              <a:rPr lang="en-US" smtClean="0"/>
              <a:pPr/>
              <a:t>4/10/2018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6D630-EE11-4AB0-A9B5-FA78E9DBFC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93E26-2589-4CB7-B794-A352AFD4BEE3}" type="datetimeFigureOut">
              <a:rPr lang="en-US" smtClean="0"/>
              <a:pPr/>
              <a:t>4/10/2018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6D630-EE11-4AB0-A9B5-FA78E9DBFC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93E26-2589-4CB7-B794-A352AFD4BEE3}" type="datetimeFigureOut">
              <a:rPr lang="en-US" smtClean="0"/>
              <a:pPr/>
              <a:t>4/10/2018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6D630-EE11-4AB0-A9B5-FA78E9DBFC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693E26-2589-4CB7-B794-A352AFD4BEE3}" type="datetimeFigureOut">
              <a:rPr lang="en-US" smtClean="0"/>
              <a:pPr/>
              <a:t>4/10/2018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6D630-EE11-4AB0-A9B5-FA78E9DBFC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0034" y="428604"/>
            <a:ext cx="8286808" cy="6000792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en-US" dirty="0" smtClean="0">
                <a:solidFill>
                  <a:schemeClr val="tx1"/>
                </a:solidFill>
              </a:rPr>
              <a:t>Thursday, March 01</a:t>
            </a:r>
            <a:r>
              <a:rPr lang="en-US" baseline="30000" dirty="0" smtClean="0">
                <a:solidFill>
                  <a:schemeClr val="tx1"/>
                </a:solidFill>
              </a:rPr>
              <a:t>st</a:t>
            </a:r>
            <a:r>
              <a:rPr lang="en-US" dirty="0" smtClean="0">
                <a:solidFill>
                  <a:schemeClr val="tx1"/>
                </a:solidFill>
              </a:rPr>
              <a:t>, 2018</a:t>
            </a:r>
          </a:p>
          <a:p>
            <a:pPr algn="just"/>
            <a:r>
              <a:rPr lang="en-US" b="1" u="sng" dirty="0" smtClean="0">
                <a:solidFill>
                  <a:schemeClr val="tx1"/>
                </a:solidFill>
              </a:rPr>
              <a:t>Unit1:</a:t>
            </a:r>
            <a:r>
              <a:rPr lang="en-US" b="1" dirty="0" smtClean="0">
                <a:solidFill>
                  <a:schemeClr val="tx1"/>
                </a:solidFill>
              </a:rPr>
              <a:t> WHERE ARE YOU FROM?</a:t>
            </a:r>
          </a:p>
          <a:p>
            <a:pPr algn="just"/>
            <a:r>
              <a:rPr lang="en-US" b="1" i="1" dirty="0" smtClean="0">
                <a:solidFill>
                  <a:schemeClr val="tx1"/>
                </a:solidFill>
              </a:rPr>
              <a:t>1. HOME AND FAMILY</a:t>
            </a:r>
            <a:endParaRPr lang="en-US" b="1" i="1" dirty="0">
              <a:solidFill>
                <a:schemeClr val="tx1"/>
              </a:solidFill>
            </a:endParaRPr>
          </a:p>
          <a:p>
            <a:pPr lvl="0" algn="just"/>
            <a:r>
              <a:rPr lang="en-US" dirty="0" smtClean="0">
                <a:solidFill>
                  <a:schemeClr val="tx1"/>
                </a:solidFill>
              </a:rPr>
              <a:t>ARE</a:t>
            </a:r>
          </a:p>
          <a:p>
            <a:pPr lvl="0" algn="just"/>
            <a:r>
              <a:rPr lang="en-US" dirty="0" smtClean="0">
                <a:solidFill>
                  <a:schemeClr val="tx1"/>
                </a:solidFill>
                <a:sym typeface="Wingdings"/>
              </a:rPr>
              <a:t>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I’m from VN/ TB district</a:t>
            </a:r>
          </a:p>
          <a:p>
            <a:pPr lvl="0" algn="just"/>
            <a:r>
              <a:rPr lang="en-US" dirty="0" smtClean="0">
                <a:solidFill>
                  <a:schemeClr val="tx1"/>
                </a:solidFill>
              </a:rPr>
              <a:t>WERE</a:t>
            </a:r>
          </a:p>
          <a:p>
            <a:pPr lvl="0" algn="just"/>
            <a:r>
              <a:rPr lang="en-US" dirty="0" smtClean="0">
                <a:solidFill>
                  <a:schemeClr val="tx1"/>
                </a:solidFill>
                <a:sym typeface="Wingdings"/>
              </a:rPr>
              <a:t>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I was born in HCM city</a:t>
            </a:r>
          </a:p>
          <a:p>
            <a:pPr lvl="0" algn="just"/>
            <a:r>
              <a:rPr lang="en-US" dirty="0" smtClean="0">
                <a:solidFill>
                  <a:schemeClr val="tx1"/>
                </a:solidFill>
              </a:rPr>
              <a:t>LIVE</a:t>
            </a:r>
          </a:p>
          <a:p>
            <a:pPr lvl="0" algn="just"/>
            <a:r>
              <a:rPr lang="en-US" dirty="0" smtClean="0">
                <a:solidFill>
                  <a:schemeClr val="tx1"/>
                </a:solidFill>
                <a:sym typeface="Wingdings"/>
              </a:rPr>
              <a:t>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I live in HCM city/ Cu Chi</a:t>
            </a:r>
          </a:p>
          <a:p>
            <a:pPr lvl="0" algn="just"/>
            <a:r>
              <a:rPr lang="en-US" dirty="0" smtClean="0">
                <a:solidFill>
                  <a:schemeClr val="tx1"/>
                </a:solidFill>
              </a:rPr>
              <a:t>LIVE</a:t>
            </a:r>
          </a:p>
          <a:p>
            <a:pPr lvl="0" algn="just"/>
            <a:r>
              <a:rPr lang="en-US" dirty="0" smtClean="0">
                <a:solidFill>
                  <a:schemeClr val="tx1"/>
                </a:solidFill>
                <a:sym typeface="Wingdings"/>
              </a:rPr>
              <a:t>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I live in a house./ an apartment.</a:t>
            </a:r>
          </a:p>
          <a:p>
            <a:pPr lvl="0" algn="just"/>
            <a:r>
              <a:rPr lang="en-US" dirty="0" smtClean="0">
                <a:solidFill>
                  <a:schemeClr val="tx1"/>
                </a:solidFill>
              </a:rPr>
              <a:t>HAVE</a:t>
            </a:r>
          </a:p>
          <a:p>
            <a:pPr lvl="0" algn="just"/>
            <a:r>
              <a:rPr lang="en-US" dirty="0" smtClean="0">
                <a:solidFill>
                  <a:schemeClr val="tx1"/>
                </a:solidFill>
                <a:sym typeface="Wingdings"/>
              </a:rPr>
              <a:t>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No. I am an only child./ I have a brother.</a:t>
            </a:r>
          </a:p>
          <a:p>
            <a:pPr lvl="0" algn="just"/>
            <a:r>
              <a:rPr lang="en-US" dirty="0" smtClean="0">
                <a:solidFill>
                  <a:schemeClr val="tx1"/>
                </a:solidFill>
              </a:rPr>
              <a:t>HAVE</a:t>
            </a:r>
          </a:p>
          <a:p>
            <a:pPr lvl="0" algn="just"/>
            <a:r>
              <a:rPr lang="en-US" dirty="0" smtClean="0">
                <a:solidFill>
                  <a:schemeClr val="tx1"/>
                </a:solidFill>
                <a:sym typeface="Wingdings"/>
              </a:rPr>
              <a:t>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</a:rPr>
              <a:t>Yes, I do. I have a dog. / No, I don’t.</a:t>
            </a:r>
          </a:p>
          <a:p>
            <a:pPr algn="just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2.</a:t>
            </a:r>
            <a:r>
              <a:rPr lang="en-US" dirty="0"/>
              <a:t> </a:t>
            </a:r>
            <a:r>
              <a:rPr lang="en-US" dirty="0" smtClean="0"/>
              <a:t>Job/ studies</a:t>
            </a:r>
            <a:br>
              <a:rPr lang="en-US" dirty="0" smtClean="0"/>
            </a:b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85860"/>
            <a:ext cx="8472518" cy="5357850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*</a:t>
            </a:r>
            <a:r>
              <a:rPr lang="en-US" dirty="0"/>
              <a:t>Do/ What is your job? </a:t>
            </a:r>
            <a:endParaRPr lang="en-US" dirty="0" smtClean="0"/>
          </a:p>
          <a:p>
            <a:r>
              <a:rPr lang="en-US" dirty="0" smtClean="0">
                <a:sym typeface="Wingdings"/>
              </a:rPr>
              <a:t></a:t>
            </a:r>
            <a:r>
              <a:rPr lang="en-US" dirty="0" smtClean="0"/>
              <a:t> </a:t>
            </a:r>
            <a:r>
              <a:rPr lang="en-US" dirty="0"/>
              <a:t>I’m a student./ an engineer./ a worker</a:t>
            </a:r>
          </a:p>
          <a:p>
            <a:r>
              <a:rPr lang="en-US" dirty="0"/>
              <a:t>* </a:t>
            </a:r>
            <a:r>
              <a:rPr lang="en-US" dirty="0" smtClean="0"/>
              <a:t>work</a:t>
            </a:r>
          </a:p>
          <a:p>
            <a:r>
              <a:rPr lang="en-US" dirty="0" smtClean="0"/>
              <a:t> </a:t>
            </a:r>
            <a:r>
              <a:rPr lang="en-US" dirty="0">
                <a:sym typeface="Wingdings"/>
              </a:rPr>
              <a:t></a:t>
            </a:r>
            <a:r>
              <a:rPr lang="en-US" dirty="0"/>
              <a:t> I work for ABC company</a:t>
            </a:r>
          </a:p>
          <a:p>
            <a:r>
              <a:rPr lang="en-US" dirty="0"/>
              <a:t>* like/ love </a:t>
            </a:r>
            <a:endParaRPr lang="en-US" dirty="0" smtClean="0"/>
          </a:p>
          <a:p>
            <a:r>
              <a:rPr lang="en-US" dirty="0" smtClean="0">
                <a:sym typeface="Wingdings"/>
              </a:rPr>
              <a:t></a:t>
            </a:r>
            <a:r>
              <a:rPr lang="en-US" dirty="0" smtClean="0"/>
              <a:t> </a:t>
            </a:r>
            <a:r>
              <a:rPr lang="en-US" dirty="0"/>
              <a:t>yes, I do./ No, I don’t. I’m looking for a better job.</a:t>
            </a:r>
          </a:p>
          <a:p>
            <a:r>
              <a:rPr lang="en-US" dirty="0"/>
              <a:t>* go </a:t>
            </a:r>
            <a:endParaRPr lang="en-US" dirty="0" smtClean="0"/>
          </a:p>
          <a:p>
            <a:r>
              <a:rPr lang="en-US" dirty="0" smtClean="0">
                <a:sym typeface="Wingdings"/>
              </a:rPr>
              <a:t></a:t>
            </a:r>
            <a:r>
              <a:rPr lang="en-US" dirty="0" smtClean="0"/>
              <a:t>  </a:t>
            </a:r>
            <a:r>
              <a:rPr lang="en-US" dirty="0"/>
              <a:t>I go to </a:t>
            </a:r>
            <a:r>
              <a:rPr lang="en-US" i="1" dirty="0"/>
              <a:t>LTT College of HCM city</a:t>
            </a:r>
            <a:r>
              <a:rPr lang="en-US" dirty="0"/>
              <a:t>.</a:t>
            </a:r>
          </a:p>
          <a:p>
            <a:r>
              <a:rPr lang="en-US" dirty="0"/>
              <a:t>* are </a:t>
            </a:r>
            <a:endParaRPr lang="en-US" dirty="0" smtClean="0"/>
          </a:p>
          <a:p>
            <a:r>
              <a:rPr lang="en-US" dirty="0" smtClean="0">
                <a:sym typeface="Wingdings"/>
              </a:rPr>
              <a:t></a:t>
            </a:r>
            <a:r>
              <a:rPr lang="en-US" dirty="0" smtClean="0"/>
              <a:t> </a:t>
            </a:r>
            <a:r>
              <a:rPr lang="en-US" dirty="0"/>
              <a:t>I’m in the first year. I’m a freshman.</a:t>
            </a:r>
          </a:p>
          <a:p>
            <a:r>
              <a:rPr lang="en-US" dirty="0"/>
              <a:t>* </a:t>
            </a:r>
            <a:r>
              <a:rPr lang="en-US" dirty="0" smtClean="0"/>
              <a:t>speak</a:t>
            </a:r>
          </a:p>
          <a:p>
            <a:r>
              <a:rPr lang="en-US" dirty="0" smtClean="0"/>
              <a:t> </a:t>
            </a:r>
            <a:r>
              <a:rPr lang="en-US" dirty="0">
                <a:sym typeface="Wingdings"/>
              </a:rPr>
              <a:t></a:t>
            </a:r>
            <a:r>
              <a:rPr lang="en-US" dirty="0"/>
              <a:t> yes, I can. I can speak (a little) English.</a:t>
            </a:r>
          </a:p>
          <a:p>
            <a:r>
              <a:rPr lang="en-US" dirty="0"/>
              <a:t>* study/ learn </a:t>
            </a:r>
            <a:endParaRPr lang="en-US" dirty="0" smtClean="0"/>
          </a:p>
          <a:p>
            <a:r>
              <a:rPr lang="en-US" dirty="0" smtClean="0">
                <a:sym typeface="Wingdings"/>
              </a:rPr>
              <a:t></a:t>
            </a:r>
            <a:r>
              <a:rPr lang="en-US" dirty="0" smtClean="0"/>
              <a:t> </a:t>
            </a:r>
            <a:r>
              <a:rPr lang="en-US" dirty="0"/>
              <a:t>I studied/learned English at English center.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972188" cy="796908"/>
          </a:xfrm>
        </p:spPr>
        <p:txBody>
          <a:bodyPr>
            <a:normAutofit/>
          </a:bodyPr>
          <a:lstStyle/>
          <a:p>
            <a:r>
              <a:rPr lang="en-US" dirty="0" smtClean="0"/>
              <a:t>3. Free time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1071546"/>
            <a:ext cx="8715436" cy="5357850"/>
          </a:xfrm>
        </p:spPr>
        <p:txBody>
          <a:bodyPr>
            <a:normAutofit fontScale="70000" lnSpcReduction="20000"/>
          </a:bodyPr>
          <a:lstStyle/>
          <a:p>
            <a:r>
              <a:rPr lang="en-US" sz="3500" dirty="0" smtClean="0"/>
              <a:t>* </a:t>
            </a:r>
            <a:r>
              <a:rPr lang="en-US" sz="4100" dirty="0"/>
              <a:t>Listen </a:t>
            </a:r>
            <a:r>
              <a:rPr lang="en-US" sz="4100" dirty="0" smtClean="0">
                <a:sym typeface="Wingdings"/>
              </a:rPr>
              <a:t></a:t>
            </a:r>
            <a:r>
              <a:rPr lang="en-US" sz="4100" dirty="0" smtClean="0"/>
              <a:t> </a:t>
            </a:r>
            <a:r>
              <a:rPr lang="en-US" sz="4100" dirty="0"/>
              <a:t>I listen to pop/ rock/ classical/ folk music.</a:t>
            </a:r>
          </a:p>
          <a:p>
            <a:r>
              <a:rPr lang="en-US" sz="4100" dirty="0"/>
              <a:t>* play </a:t>
            </a:r>
            <a:r>
              <a:rPr lang="en-US" sz="4100" dirty="0" smtClean="0">
                <a:sym typeface="Wingdings"/>
              </a:rPr>
              <a:t></a:t>
            </a:r>
            <a:r>
              <a:rPr lang="en-US" sz="4100" dirty="0" smtClean="0"/>
              <a:t> </a:t>
            </a:r>
            <a:r>
              <a:rPr lang="en-US" sz="4100" dirty="0"/>
              <a:t>yes, I do. I play the guitar/ organ/ piano/ drum/ </a:t>
            </a:r>
          </a:p>
          <a:p>
            <a:r>
              <a:rPr lang="en-US" sz="4100" dirty="0"/>
              <a:t>		No, I don’t.</a:t>
            </a:r>
          </a:p>
          <a:p>
            <a:pPr lvl="0"/>
            <a:r>
              <a:rPr lang="en-US" sz="4100" dirty="0"/>
              <a:t>Like/ watch </a:t>
            </a:r>
            <a:r>
              <a:rPr lang="en-US" sz="4100" dirty="0" smtClean="0">
                <a:sym typeface="Wingdings"/>
              </a:rPr>
              <a:t></a:t>
            </a:r>
            <a:r>
              <a:rPr lang="en-US" sz="4100" dirty="0" smtClean="0"/>
              <a:t> </a:t>
            </a:r>
            <a:r>
              <a:rPr lang="en-US" sz="4100" dirty="0"/>
              <a:t>I watch the news/ cartoons/ talk shows.</a:t>
            </a:r>
          </a:p>
          <a:p>
            <a:pPr lvl="0"/>
            <a:r>
              <a:rPr lang="en-US" sz="4100" dirty="0"/>
              <a:t>Play </a:t>
            </a:r>
            <a:r>
              <a:rPr lang="en-US" sz="4100" dirty="0" smtClean="0">
                <a:sym typeface="Wingdings"/>
              </a:rPr>
              <a:t></a:t>
            </a:r>
            <a:r>
              <a:rPr lang="en-US" sz="4100" dirty="0" smtClean="0"/>
              <a:t> </a:t>
            </a:r>
            <a:r>
              <a:rPr lang="en-US" sz="4100" dirty="0"/>
              <a:t>yes, I do. I play soccer/ football/ badminton/ I do yoga/ aerobics</a:t>
            </a:r>
          </a:p>
          <a:p>
            <a:pPr lvl="0"/>
            <a:r>
              <a:rPr lang="en-US" sz="4100" dirty="0"/>
              <a:t>Read </a:t>
            </a:r>
            <a:r>
              <a:rPr lang="en-US" sz="4100" dirty="0" smtClean="0">
                <a:sym typeface="Wingdings"/>
              </a:rPr>
              <a:t></a:t>
            </a:r>
            <a:r>
              <a:rPr lang="en-US" sz="4100" dirty="0" smtClean="0"/>
              <a:t> </a:t>
            </a:r>
            <a:r>
              <a:rPr lang="en-US" sz="4100" dirty="0"/>
              <a:t>I read novels/ scientific books/ comic books/ </a:t>
            </a:r>
          </a:p>
          <a:p>
            <a:pPr lvl="0"/>
            <a:r>
              <a:rPr lang="en-US" sz="4100" dirty="0"/>
              <a:t>Go </a:t>
            </a:r>
            <a:r>
              <a:rPr lang="en-US" sz="4100" dirty="0" smtClean="0">
                <a:sym typeface="Wingdings"/>
              </a:rPr>
              <a:t></a:t>
            </a:r>
            <a:r>
              <a:rPr lang="en-US" sz="4100" dirty="0" smtClean="0"/>
              <a:t> </a:t>
            </a:r>
            <a:r>
              <a:rPr lang="en-US" sz="4100" dirty="0"/>
              <a:t>I usually / never/ sometimes go to the movies. </a:t>
            </a:r>
          </a:p>
          <a:p>
            <a:r>
              <a:rPr lang="en-US" sz="4100" dirty="0"/>
              <a:t>I go to the movies once a month/ year.</a:t>
            </a:r>
          </a:p>
          <a:p>
            <a:pPr lvl="0"/>
            <a:r>
              <a:rPr lang="en-US" sz="4100" dirty="0"/>
              <a:t>Do </a:t>
            </a:r>
            <a:r>
              <a:rPr lang="en-US" sz="4100" dirty="0">
                <a:sym typeface="Wingdings"/>
              </a:rPr>
              <a:t></a:t>
            </a:r>
            <a:r>
              <a:rPr lang="en-US" sz="4100" dirty="0"/>
              <a:t> I watched a </a:t>
            </a:r>
            <a:r>
              <a:rPr lang="en-US" sz="4100" dirty="0" smtClean="0"/>
              <a:t>good MOVIE </a:t>
            </a:r>
            <a:r>
              <a:rPr lang="en-US" sz="4100" dirty="0"/>
              <a:t>last weekend</a:t>
            </a:r>
            <a:r>
              <a:rPr lang="en-US" sz="4100" dirty="0" smtClean="0"/>
              <a:t>. </a:t>
            </a:r>
            <a:endParaRPr lang="en-US" sz="4100" dirty="0"/>
          </a:p>
          <a:p>
            <a:r>
              <a:rPr lang="en-US" sz="4100" dirty="0"/>
              <a:t>I went to the cinema. </a:t>
            </a:r>
            <a:r>
              <a:rPr lang="en-US" sz="4100" dirty="0" smtClean="0"/>
              <a:t>I had a party last weekend.</a:t>
            </a:r>
            <a:endParaRPr lang="en-US" sz="4100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1546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2. GRAMMAR: word order in questions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857232"/>
            <a:ext cx="8472518" cy="5268931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1</a:t>
            </a:r>
            <a:r>
              <a:rPr lang="en-US" dirty="0"/>
              <a:t>. W</a:t>
            </a:r>
            <a:r>
              <a:rPr lang="en-US" dirty="0" smtClean="0"/>
              <a:t>here </a:t>
            </a:r>
            <a:r>
              <a:rPr lang="en-US" dirty="0"/>
              <a:t>were your parents born?</a:t>
            </a:r>
          </a:p>
          <a:p>
            <a:r>
              <a:rPr lang="en-US" dirty="0"/>
              <a:t>They were born in TG. / My mother was born in HN. My father was born in CM.</a:t>
            </a:r>
          </a:p>
          <a:p>
            <a:r>
              <a:rPr lang="en-US" dirty="0"/>
              <a:t>2. Where is our teacher from?</a:t>
            </a:r>
          </a:p>
          <a:p>
            <a:r>
              <a:rPr lang="en-US" dirty="0"/>
              <a:t>Our teacher is from BD.</a:t>
            </a:r>
          </a:p>
          <a:p>
            <a:r>
              <a:rPr lang="en-US" dirty="0"/>
              <a:t>3. How do you spell your name?</a:t>
            </a:r>
          </a:p>
          <a:p>
            <a:r>
              <a:rPr lang="en-US" dirty="0"/>
              <a:t>It’s A-N-H</a:t>
            </a:r>
          </a:p>
          <a:p>
            <a:r>
              <a:rPr lang="en-US" dirty="0"/>
              <a:t>4. Did you go out last night?</a:t>
            </a:r>
          </a:p>
          <a:p>
            <a:r>
              <a:rPr lang="en-US" dirty="0"/>
              <a:t>Yes, I did. I went out with my girlfriend.</a:t>
            </a:r>
          </a:p>
          <a:p>
            <a:r>
              <a:rPr lang="en-US" dirty="0"/>
              <a:t>No, I didn’t.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C. Present:</a:t>
            </a:r>
          </a:p>
          <a:p>
            <a:r>
              <a:rPr lang="en-US" dirty="0"/>
              <a:t>Do you/ they/your parents + V(bare)…?</a:t>
            </a:r>
          </a:p>
          <a:p>
            <a:r>
              <a:rPr lang="en-US" dirty="0"/>
              <a:t>Does she/he/John/ your father + V (bare)…?</a:t>
            </a:r>
          </a:p>
          <a:p>
            <a:r>
              <a:rPr lang="en-US" dirty="0"/>
              <a:t>Past:</a:t>
            </a:r>
          </a:p>
          <a:p>
            <a:r>
              <a:rPr lang="en-US" dirty="0"/>
              <a:t>Did you/ he/she/ your parents + V(bare)…?</a:t>
            </a:r>
          </a:p>
          <a:p>
            <a:r>
              <a:rPr lang="en-US" dirty="0"/>
              <a:t>I ate rice and fish.</a:t>
            </a:r>
          </a:p>
          <a:p>
            <a:r>
              <a:rPr lang="en-US" dirty="0"/>
              <a:t>I went to the cinema/ the countryside. 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smtClean="0"/>
              <a:t>Student information</a:t>
            </a:r>
            <a:r>
              <a:rPr lang="en-US" smtClean="0"/>
              <a:t/>
            </a:r>
            <a:br>
              <a:rPr lang="en-US" smtClean="0"/>
            </a:br>
            <a:r>
              <a:rPr lang="en-US" b="1" smtClean="0"/>
              <a:t> 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/>
          </a:p>
          <a:p>
            <a:r>
              <a:rPr lang="en-US" b="1" u="sng" smtClean="0"/>
              <a:t>Nguyen, Van</a:t>
            </a:r>
            <a:r>
              <a:rPr lang="en-US" b="1" smtClean="0"/>
              <a:t> </a:t>
            </a:r>
            <a:r>
              <a:rPr lang="en-US" b="1" u="sng" dirty="0"/>
              <a:t>An</a:t>
            </a:r>
            <a:r>
              <a:rPr lang="en-US" b="1" dirty="0"/>
              <a:t>		</a:t>
            </a:r>
            <a:r>
              <a:rPr lang="en-US" b="1" u="sng" dirty="0"/>
              <a:t>Donald</a:t>
            </a:r>
            <a:r>
              <a:rPr lang="en-US" b="1" dirty="0"/>
              <a:t> Trump </a:t>
            </a:r>
            <a:endParaRPr lang="en-US" dirty="0"/>
          </a:p>
          <a:p>
            <a:r>
              <a:rPr lang="en-US" dirty="0"/>
              <a:t>Last name			first name</a:t>
            </a:r>
          </a:p>
          <a:p>
            <a:r>
              <a:rPr lang="en-US" dirty="0"/>
              <a:t>Surname					last name</a:t>
            </a:r>
          </a:p>
          <a:p>
            <a:r>
              <a:rPr lang="en-US" dirty="0"/>
              <a:t>Family name</a:t>
            </a:r>
          </a:p>
          <a:p>
            <a:r>
              <a:rPr lang="en-US" dirty="0"/>
              <a:t>	Middle name</a:t>
            </a:r>
          </a:p>
          <a:p>
            <a:r>
              <a:rPr lang="en-US" dirty="0"/>
              <a:t>		First name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1B Charlotte’s choice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Listen: </a:t>
            </a:r>
          </a:p>
          <a:p>
            <a:r>
              <a:rPr lang="en-US" i="1" dirty="0" smtClean="0"/>
              <a:t>What does she look like? / What is she like?</a:t>
            </a:r>
            <a:endParaRPr lang="en-US" dirty="0" smtClean="0"/>
          </a:p>
          <a:p>
            <a:r>
              <a:rPr lang="en-US" dirty="0" smtClean="0"/>
              <a:t>Tall/short dark hair/curly/ brown eyes/ beautiful smile</a:t>
            </a:r>
          </a:p>
          <a:p>
            <a:r>
              <a:rPr lang="en-US" dirty="0" smtClean="0"/>
              <a:t>Nice/ friendly/ </a:t>
            </a:r>
          </a:p>
          <a:p>
            <a:r>
              <a:rPr lang="en-US" dirty="0" smtClean="0"/>
              <a:t>Have a lot of friends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5000" b="1" dirty="0" smtClean="0"/>
              <a:t>3. Grammar </a:t>
            </a:r>
            <a:r>
              <a:rPr lang="en-US" dirty="0" smtClean="0"/>
              <a:t>	Simple present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972072"/>
          </a:xfrm>
        </p:spPr>
        <p:txBody>
          <a:bodyPr>
            <a:noAutofit/>
          </a:bodyPr>
          <a:lstStyle/>
          <a:p>
            <a:pPr marL="514350" indent="-514350">
              <a:buAutoNum type="arabicPeriod"/>
            </a:pPr>
            <a:r>
              <a:rPr lang="en-US" sz="3800" dirty="0" smtClean="0"/>
              <a:t>She ________ have a partner right now.</a:t>
            </a:r>
          </a:p>
          <a:p>
            <a:pPr marL="514350" indent="-514350">
              <a:buAutoNum type="arabicPeriod"/>
            </a:pPr>
            <a:r>
              <a:rPr lang="en-US" sz="3800" dirty="0" smtClean="0"/>
              <a:t>She ________ on a date with each man.</a:t>
            </a:r>
          </a:p>
          <a:p>
            <a:pPr marL="514350" indent="-514350">
              <a:buAutoNum type="arabicPeriod"/>
            </a:pPr>
            <a:r>
              <a:rPr lang="en-US" sz="3800" dirty="0" smtClean="0"/>
              <a:t>Which one _________ she prefer?</a:t>
            </a:r>
          </a:p>
          <a:p>
            <a:pPr marL="514350" indent="-514350">
              <a:buAutoNum type="arabicPeriod"/>
            </a:pPr>
            <a:r>
              <a:rPr lang="en-US" sz="3800" dirty="0" smtClean="0"/>
              <a:t>What kind of men _______ I like?</a:t>
            </a:r>
          </a:p>
          <a:p>
            <a:pPr marL="514350" indent="-514350">
              <a:buAutoNum type="arabicPeriod"/>
            </a:pPr>
            <a:r>
              <a:rPr lang="en-US" sz="3800" dirty="0" smtClean="0"/>
              <a:t>I ___________ usually  like men with beards.</a:t>
            </a:r>
            <a:endParaRPr lang="en-US" sz="3800" dirty="0"/>
          </a:p>
        </p:txBody>
      </p:sp>
      <p:sp>
        <p:nvSpPr>
          <p:cNvPr id="4" name="Rectangle 3"/>
          <p:cNvSpPr/>
          <p:nvPr/>
        </p:nvSpPr>
        <p:spPr>
          <a:xfrm>
            <a:off x="1500166" y="1643050"/>
            <a:ext cx="178595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400" dirty="0" smtClean="0"/>
              <a:t>doesn’t </a:t>
            </a:r>
            <a:endParaRPr lang="en-US" sz="3400" dirty="0"/>
          </a:p>
        </p:txBody>
      </p:sp>
      <p:sp>
        <p:nvSpPr>
          <p:cNvPr id="5" name="Rectangle 4"/>
          <p:cNvSpPr/>
          <p:nvPr/>
        </p:nvSpPr>
        <p:spPr>
          <a:xfrm>
            <a:off x="1500166" y="2357430"/>
            <a:ext cx="178595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400" dirty="0" smtClean="0"/>
              <a:t>goes </a:t>
            </a:r>
            <a:endParaRPr lang="en-US" sz="3400" dirty="0"/>
          </a:p>
        </p:txBody>
      </p:sp>
      <p:sp>
        <p:nvSpPr>
          <p:cNvPr id="6" name="Rectangle 5"/>
          <p:cNvSpPr/>
          <p:nvPr/>
        </p:nvSpPr>
        <p:spPr>
          <a:xfrm>
            <a:off x="2928926" y="3000372"/>
            <a:ext cx="178595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400" dirty="0" smtClean="0"/>
              <a:t>does </a:t>
            </a:r>
            <a:endParaRPr lang="en-US" sz="3400" dirty="0"/>
          </a:p>
        </p:txBody>
      </p:sp>
      <p:sp>
        <p:nvSpPr>
          <p:cNvPr id="7" name="Rectangle 6"/>
          <p:cNvSpPr/>
          <p:nvPr/>
        </p:nvSpPr>
        <p:spPr>
          <a:xfrm>
            <a:off x="4214810" y="3714752"/>
            <a:ext cx="1643074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400" dirty="0" smtClean="0"/>
              <a:t>do </a:t>
            </a:r>
            <a:endParaRPr lang="en-US" sz="3400" dirty="0"/>
          </a:p>
        </p:txBody>
      </p:sp>
      <p:sp>
        <p:nvSpPr>
          <p:cNvPr id="8" name="Rectangle 7"/>
          <p:cNvSpPr/>
          <p:nvPr/>
        </p:nvSpPr>
        <p:spPr>
          <a:xfrm>
            <a:off x="1285852" y="4429132"/>
            <a:ext cx="1785950" cy="500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400" dirty="0" smtClean="0"/>
              <a:t>don’t </a:t>
            </a:r>
            <a:endParaRPr lang="en-US" sz="3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6572296" cy="796908"/>
          </a:xfrm>
        </p:spPr>
        <p:txBody>
          <a:bodyPr/>
          <a:lstStyle/>
          <a:p>
            <a:r>
              <a:rPr lang="en-US" dirty="0" smtClean="0"/>
              <a:t>GRAMMAR BANK (P.127)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00108"/>
            <a:ext cx="9144000" cy="5857892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 smtClean="0"/>
              <a:t>1A. a. Put the word or phrase in the right place in the question.</a:t>
            </a:r>
          </a:p>
          <a:p>
            <a:pPr marL="514350" indent="-514350">
              <a:buAutoNum type="arabicPeriod"/>
            </a:pPr>
            <a:r>
              <a:rPr lang="en-US" dirty="0" smtClean="0"/>
              <a:t>Where do you </a:t>
            </a:r>
            <a:r>
              <a:rPr lang="en-US" b="1" i="1" u="sng" dirty="0" smtClean="0"/>
              <a:t>come</a:t>
            </a:r>
            <a:r>
              <a:rPr lang="en-US" dirty="0" smtClean="0"/>
              <a:t> from? (come)</a:t>
            </a:r>
          </a:p>
          <a:p>
            <a:pPr marL="514350" indent="-514350">
              <a:buAutoNum type="arabicPeriod"/>
            </a:pPr>
            <a:r>
              <a:rPr lang="en-US" dirty="0" smtClean="0"/>
              <a:t>Where </a:t>
            </a:r>
            <a:r>
              <a:rPr lang="en-US" b="1" i="1" u="sng" dirty="0" smtClean="0"/>
              <a:t>is</a:t>
            </a:r>
            <a:r>
              <a:rPr lang="en-US" dirty="0" smtClean="0"/>
              <a:t> the train station? ( is)</a:t>
            </a:r>
          </a:p>
          <a:p>
            <a:pPr marL="514350" indent="-514350">
              <a:buAutoNum type="arabicPeriod"/>
            </a:pPr>
            <a:r>
              <a:rPr lang="en-US" dirty="0" smtClean="0"/>
              <a:t>How often </a:t>
            </a:r>
            <a:r>
              <a:rPr lang="en-US" b="1" i="1" u="sng" dirty="0" smtClean="0"/>
              <a:t>do</a:t>
            </a:r>
            <a:r>
              <a:rPr lang="en-US" dirty="0" smtClean="0"/>
              <a:t> you read magazines? (do)</a:t>
            </a:r>
          </a:p>
          <a:p>
            <a:pPr marL="514350" indent="-514350">
              <a:buAutoNum type="arabicPeriod"/>
            </a:pPr>
            <a:r>
              <a:rPr lang="en-US" dirty="0" smtClean="0"/>
              <a:t>Where </a:t>
            </a:r>
            <a:r>
              <a:rPr lang="en-US" b="1" i="1" u="sng" dirty="0" smtClean="0"/>
              <a:t>are</a:t>
            </a:r>
            <a:r>
              <a:rPr lang="en-US" dirty="0" smtClean="0"/>
              <a:t> your friends from? ( are) </a:t>
            </a:r>
          </a:p>
          <a:p>
            <a:pPr marL="514350" indent="-514350">
              <a:buAutoNum type="arabicPeriod"/>
            </a:pPr>
            <a:r>
              <a:rPr lang="en-US" dirty="0" smtClean="0"/>
              <a:t>Why </a:t>
            </a:r>
            <a:r>
              <a:rPr lang="en-US" b="1" i="1" u="sng" dirty="0" smtClean="0"/>
              <a:t>didn’t</a:t>
            </a:r>
            <a:r>
              <a:rPr lang="en-US" dirty="0" smtClean="0"/>
              <a:t> you write to me? (didn’t)</a:t>
            </a:r>
          </a:p>
          <a:p>
            <a:pPr marL="514350" indent="-514350">
              <a:buAutoNum type="arabicPeriod"/>
            </a:pPr>
            <a:r>
              <a:rPr lang="en-US" dirty="0" smtClean="0"/>
              <a:t>Do you often </a:t>
            </a:r>
            <a:r>
              <a:rPr lang="en-US" b="1" i="1" u="sng" dirty="0" smtClean="0"/>
              <a:t>go</a:t>
            </a:r>
            <a:r>
              <a:rPr lang="en-US" dirty="0" smtClean="0"/>
              <a:t> to the movies? (go)</a:t>
            </a:r>
          </a:p>
          <a:p>
            <a:pPr>
              <a:buNone/>
            </a:pPr>
            <a:r>
              <a:rPr lang="en-US" dirty="0" smtClean="0"/>
              <a:t>7. What </a:t>
            </a:r>
            <a:r>
              <a:rPr lang="en-US" b="1" i="1" u="sng" dirty="0" smtClean="0"/>
              <a:t>does</a:t>
            </a:r>
            <a:r>
              <a:rPr lang="en-US" u="sng" dirty="0" smtClean="0"/>
              <a:t> </a:t>
            </a:r>
            <a:r>
              <a:rPr lang="en-US" dirty="0" smtClean="0"/>
              <a:t>this word mean? (does)</a:t>
            </a:r>
          </a:p>
          <a:p>
            <a:pPr>
              <a:buNone/>
            </a:pPr>
            <a:r>
              <a:rPr lang="en-US" dirty="0" smtClean="0"/>
              <a:t>8. What time did </a:t>
            </a:r>
            <a:r>
              <a:rPr lang="en-US" b="1" i="1" u="sng" dirty="0" smtClean="0"/>
              <a:t>your friends</a:t>
            </a:r>
            <a:r>
              <a:rPr lang="en-US" u="sng" dirty="0" smtClean="0"/>
              <a:t> </a:t>
            </a:r>
            <a:r>
              <a:rPr lang="en-US" dirty="0" smtClean="0"/>
              <a:t>arrive?( your friends)</a:t>
            </a:r>
          </a:p>
          <a:p>
            <a:pPr>
              <a:buNone/>
            </a:pPr>
            <a:r>
              <a:rPr lang="en-US" dirty="0" smtClean="0"/>
              <a:t>9. Does </a:t>
            </a:r>
            <a:r>
              <a:rPr lang="en-US" b="1" i="1" u="sng" dirty="0" smtClean="0"/>
              <a:t>the class</a:t>
            </a:r>
            <a:r>
              <a:rPr lang="en-US" u="sng" dirty="0" smtClean="0"/>
              <a:t> </a:t>
            </a:r>
            <a:r>
              <a:rPr lang="en-US" dirty="0" smtClean="0"/>
              <a:t>finish at 8:00? ( the class)</a:t>
            </a:r>
          </a:p>
          <a:p>
            <a:pPr>
              <a:buNone/>
            </a:pPr>
            <a:r>
              <a:rPr lang="en-US" dirty="0" smtClean="0"/>
              <a:t>10. Where were </a:t>
            </a:r>
            <a:r>
              <a:rPr lang="en-US" b="1" i="1" u="sng" dirty="0" smtClean="0"/>
              <a:t>you</a:t>
            </a:r>
            <a:r>
              <a:rPr lang="en-US" b="1" i="1" dirty="0" smtClean="0"/>
              <a:t> </a:t>
            </a:r>
            <a:r>
              <a:rPr lang="en-US" dirty="0" smtClean="0"/>
              <a:t>born? ( you)</a:t>
            </a:r>
          </a:p>
          <a:p>
            <a:pPr marL="514350" indent="-514350">
              <a:buAutoNum type="arabicPeriod"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3. Grammar (cont.)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US" dirty="0" smtClean="0"/>
              <a:t>He/ she/ it + V_ </a:t>
            </a:r>
            <a:r>
              <a:rPr lang="en-US" dirty="0" err="1" smtClean="0"/>
              <a:t>es</a:t>
            </a:r>
            <a:r>
              <a:rPr lang="en-US" dirty="0" smtClean="0"/>
              <a:t>/s : watch</a:t>
            </a:r>
            <a:r>
              <a:rPr lang="en-US" u="sng" dirty="0" smtClean="0"/>
              <a:t>es</a:t>
            </a:r>
            <a:r>
              <a:rPr lang="en-US" b="1" i="1" dirty="0" smtClean="0"/>
              <a:t>/ stud</a:t>
            </a:r>
            <a:r>
              <a:rPr lang="en-US" b="1" i="1" u="sng" dirty="0" smtClean="0"/>
              <a:t>ies</a:t>
            </a:r>
            <a:r>
              <a:rPr lang="en-US" i="1" dirty="0" smtClean="0"/>
              <a:t>/ go</a:t>
            </a:r>
            <a:r>
              <a:rPr lang="en-US" i="1" u="sng" dirty="0" smtClean="0"/>
              <a:t>es</a:t>
            </a:r>
            <a:r>
              <a:rPr lang="en-US" i="1" dirty="0" smtClean="0"/>
              <a:t>/ has</a:t>
            </a:r>
          </a:p>
          <a:p>
            <a:pPr marL="514350" indent="-514350">
              <a:buAutoNum type="arabicPeriod"/>
            </a:pPr>
            <a:r>
              <a:rPr lang="en-US" i="1" u="sng" dirty="0" smtClean="0"/>
              <a:t>Do you/</a:t>
            </a:r>
            <a:r>
              <a:rPr lang="en-US" i="1" u="sng" dirty="0" err="1" smtClean="0"/>
              <a:t>i</a:t>
            </a:r>
            <a:r>
              <a:rPr lang="en-US" i="1" u="sng" dirty="0" smtClean="0"/>
              <a:t>/we/they…+V…?</a:t>
            </a:r>
          </a:p>
          <a:p>
            <a:pPr marL="514350" indent="-514350">
              <a:buAutoNum type="arabicPeriod"/>
            </a:pPr>
            <a:r>
              <a:rPr lang="en-US" i="1" u="sng" dirty="0" smtClean="0"/>
              <a:t>I /you/we/they </a:t>
            </a:r>
            <a:r>
              <a:rPr lang="en-US" i="1" dirty="0" smtClean="0"/>
              <a:t>+ do not (don’t) + V..</a:t>
            </a:r>
          </a:p>
          <a:p>
            <a:pPr marL="514350" indent="-514350">
              <a:buAutoNum type="arabicPeriod"/>
            </a:pPr>
            <a:r>
              <a:rPr lang="en-US" i="1" u="sng" dirty="0" smtClean="0"/>
              <a:t>Does he/ she/ it </a:t>
            </a:r>
            <a:r>
              <a:rPr lang="en-US" i="1" u="sng" baseline="30000" dirty="0" smtClean="0"/>
              <a:t>+</a:t>
            </a:r>
            <a:r>
              <a:rPr lang="en-US" i="1" u="sng" dirty="0" smtClean="0"/>
              <a:t> V…?</a:t>
            </a:r>
          </a:p>
          <a:p>
            <a:pPr marL="514350" indent="-514350">
              <a:buAutoNum type="arabicPeriod"/>
            </a:pPr>
            <a:r>
              <a:rPr lang="en-US" i="1" u="sng" dirty="0" smtClean="0"/>
              <a:t>he/ she/ it does not ( doesn’t + V..</a:t>
            </a:r>
            <a:endParaRPr lang="en-US" u="sng" dirty="0" smtClean="0"/>
          </a:p>
          <a:p>
            <a:pPr marL="514350" indent="-514350">
              <a:buAutoNum type="arabicPeriod"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1A.b. (p.127) put the words in the right order to make questions.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858280" cy="5257800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AutoNum type="arabicPeriod"/>
            </a:pPr>
            <a:r>
              <a:rPr lang="en-US" dirty="0" smtClean="0"/>
              <a:t>Do you have a car?</a:t>
            </a:r>
          </a:p>
          <a:p>
            <a:pPr marL="514350" indent="-514350">
              <a:buNone/>
            </a:pPr>
            <a:r>
              <a:rPr lang="en-US" dirty="0" smtClean="0">
                <a:sym typeface="Wingdings" pitchFamily="2" charset="2"/>
              </a:rPr>
              <a:t> No, I don’t./ yes, I do.</a:t>
            </a:r>
            <a:endParaRPr lang="en-US" dirty="0" smtClean="0"/>
          </a:p>
          <a:p>
            <a:pPr marL="514350" indent="-514350">
              <a:buNone/>
            </a:pPr>
            <a:r>
              <a:rPr lang="en-US" dirty="0" smtClean="0"/>
              <a:t>2. Is your brother older than you?</a:t>
            </a:r>
          </a:p>
          <a:p>
            <a:pPr marL="514350" indent="-514350">
              <a:buNone/>
            </a:pPr>
            <a:r>
              <a:rPr lang="en-US" dirty="0" smtClean="0">
                <a:sym typeface="Wingdings" pitchFamily="2" charset="2"/>
              </a:rPr>
              <a:t> yes, he is. / No, he isn’t. He is younger than me.</a:t>
            </a:r>
            <a:endParaRPr lang="en-US" dirty="0" smtClean="0"/>
          </a:p>
          <a:p>
            <a:pPr marL="514350" indent="-514350">
              <a:buNone/>
            </a:pPr>
            <a:r>
              <a:rPr lang="en-US" dirty="0" smtClean="0"/>
              <a:t>3. How often does he write to you?</a:t>
            </a:r>
          </a:p>
          <a:p>
            <a:pPr marL="514350" indent="-514350">
              <a:buNone/>
            </a:pPr>
            <a:r>
              <a:rPr lang="en-US" dirty="0" smtClean="0">
                <a:sym typeface="Wingdings" pitchFamily="2" charset="2"/>
              </a:rPr>
              <a:t> He writes to me once a week.</a:t>
            </a:r>
            <a:endParaRPr lang="en-US" dirty="0" smtClean="0"/>
          </a:p>
          <a:p>
            <a:pPr marL="514350" indent="-514350">
              <a:buNone/>
            </a:pPr>
            <a:r>
              <a:rPr lang="en-US" dirty="0" smtClean="0"/>
              <a:t>4. What time does this class start?</a:t>
            </a:r>
          </a:p>
          <a:p>
            <a:pPr marL="514350" indent="-514350">
              <a:buFont typeface="Wingdings"/>
              <a:buChar char="à"/>
            </a:pPr>
            <a:r>
              <a:rPr lang="en-US" dirty="0" smtClean="0">
                <a:sym typeface="Wingdings" pitchFamily="2" charset="2"/>
              </a:rPr>
              <a:t>It starts at 12:30 PM ( half past twelve)/ 7.00 A.M</a:t>
            </a:r>
          </a:p>
          <a:p>
            <a:pPr marL="514350" indent="-514350">
              <a:buNone/>
            </a:pPr>
            <a:r>
              <a:rPr lang="en-US" dirty="0" smtClean="0">
                <a:sym typeface="Wingdings" pitchFamily="2" charset="2"/>
              </a:rPr>
              <a:t>5. </a:t>
            </a:r>
            <a:r>
              <a:rPr lang="en-US" dirty="0" smtClean="0"/>
              <a:t>Is your friend from Brazil?</a:t>
            </a:r>
          </a:p>
          <a:p>
            <a:pPr marL="514350" indent="-514350">
              <a:buNone/>
            </a:pPr>
            <a:r>
              <a:rPr lang="en-US" dirty="0" smtClean="0">
                <a:sym typeface="Wingdings" pitchFamily="2" charset="2"/>
              </a:rPr>
              <a:t> Yes, he/she is. / No, she/ he isn’t. She’s/ He ‘s from Cambodia.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1A. (p.127) put the words in the right order to make questions.</a:t>
            </a:r>
            <a:endParaRPr lang="en-US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57158" y="1214422"/>
            <a:ext cx="8501122" cy="564357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6. How many languages do you speak?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 I speak 2 languages: Vietnamese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and English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7. Where was she born?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200" dirty="0" smtClean="0">
                <a:sym typeface="Wingdings" pitchFamily="2" charset="2"/>
              </a:rPr>
              <a:t> </a:t>
            </a:r>
            <a:r>
              <a:rPr lang="en-US" sz="3200" dirty="0" smtClean="0"/>
              <a:t>She was born in Japan.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8. Where did you go last summer? 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/>
              <a:buChar char="à"/>
              <a:tabLst/>
              <a:defRPr/>
            </a:pPr>
            <a:r>
              <a:rPr lang="en-US" sz="3200" dirty="0" smtClean="0">
                <a:sym typeface="Wingdings" pitchFamily="2" charset="2"/>
              </a:rPr>
              <a:t>I / We went to </a:t>
            </a:r>
            <a:r>
              <a:rPr lang="en-US" sz="3200" dirty="0" err="1" smtClean="0">
                <a:sym typeface="Wingdings" pitchFamily="2" charset="2"/>
              </a:rPr>
              <a:t>Nha</a:t>
            </a:r>
            <a:r>
              <a:rPr lang="en-US" sz="3200" dirty="0" smtClean="0">
                <a:sym typeface="Wingdings" pitchFamily="2" charset="2"/>
              </a:rPr>
              <a:t> </a:t>
            </a:r>
            <a:r>
              <a:rPr lang="en-US" sz="3200" dirty="0" err="1" smtClean="0">
                <a:sym typeface="Wingdings" pitchFamily="2" charset="2"/>
              </a:rPr>
              <a:t>Trang</a:t>
            </a:r>
            <a:r>
              <a:rPr lang="en-US" sz="3200" dirty="0" smtClean="0">
                <a:sym typeface="Wingdings" pitchFamily="2" charset="2"/>
              </a:rPr>
              <a:t> last summer.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9. 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Is your father a doctor? 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 Yes, he is. / No, he isn’t.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He is a taxi driver.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10. Did you come to school by bus?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 Yes,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Wingdings" pitchFamily="2" charset="2"/>
              </a:rPr>
              <a:t> I did. / No, I didn’t. I came to school by car./ on foot.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2984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1B. a/ Write sentences and questions with the simple present.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2984"/>
            <a:ext cx="9144000" cy="5429288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dirty="0" smtClean="0"/>
              <a:t>1/ </a:t>
            </a:r>
            <a:r>
              <a:rPr lang="en-US" b="1" u="sng" dirty="0" smtClean="0"/>
              <a:t>Does</a:t>
            </a:r>
            <a:r>
              <a:rPr lang="en-US" dirty="0" smtClean="0"/>
              <a:t> Anna like music?</a:t>
            </a:r>
          </a:p>
          <a:p>
            <a:pPr>
              <a:buNone/>
            </a:pPr>
            <a:r>
              <a:rPr lang="en-US" dirty="0" smtClean="0"/>
              <a:t>2/ My sister </a:t>
            </a:r>
            <a:r>
              <a:rPr lang="en-US" b="1" u="sng" dirty="0" smtClean="0"/>
              <a:t>has</a:t>
            </a:r>
            <a:r>
              <a:rPr lang="en-US" dirty="0" smtClean="0"/>
              <a:t> a lot of hobbies. (+)</a:t>
            </a:r>
          </a:p>
          <a:p>
            <a:pPr>
              <a:buNone/>
            </a:pPr>
            <a:r>
              <a:rPr lang="en-US" dirty="0" smtClean="0"/>
              <a:t>3/ I </a:t>
            </a:r>
            <a:r>
              <a:rPr lang="en-US" b="1" u="sng" dirty="0" smtClean="0"/>
              <a:t>don’t</a:t>
            </a:r>
            <a:r>
              <a:rPr lang="en-US" dirty="0" smtClean="0"/>
              <a:t> get along very well with my parents (-)</a:t>
            </a:r>
          </a:p>
          <a:p>
            <a:pPr>
              <a:buNone/>
            </a:pPr>
            <a:r>
              <a:rPr lang="en-US" dirty="0" smtClean="0"/>
              <a:t>4/ My brother stud</a:t>
            </a:r>
            <a:r>
              <a:rPr lang="en-US" b="1" u="sng" dirty="0" smtClean="0"/>
              <a:t>ies</a:t>
            </a:r>
            <a:r>
              <a:rPr lang="en-US" dirty="0" smtClean="0"/>
              <a:t> at school. (+)</a:t>
            </a:r>
          </a:p>
          <a:p>
            <a:pPr>
              <a:buNone/>
            </a:pPr>
            <a:r>
              <a:rPr lang="en-US" dirty="0" smtClean="0"/>
              <a:t>5/ My neighbors </a:t>
            </a:r>
            <a:r>
              <a:rPr lang="en-US" b="1" u="sng" dirty="0" smtClean="0"/>
              <a:t>don’t </a:t>
            </a:r>
            <a:r>
              <a:rPr lang="en-US" dirty="0" smtClean="0"/>
              <a:t>have any children. (-)</a:t>
            </a:r>
          </a:p>
          <a:p>
            <a:pPr>
              <a:buNone/>
            </a:pPr>
            <a:r>
              <a:rPr lang="en-US" dirty="0" smtClean="0"/>
              <a:t>6/ When </a:t>
            </a:r>
            <a:r>
              <a:rPr lang="en-US" b="1" u="sng" dirty="0" smtClean="0"/>
              <a:t>does </a:t>
            </a:r>
            <a:r>
              <a:rPr lang="en-US" dirty="0" smtClean="0"/>
              <a:t>the movie start?</a:t>
            </a:r>
          </a:p>
          <a:p>
            <a:pPr>
              <a:buNone/>
            </a:pPr>
            <a:r>
              <a:rPr lang="en-US" dirty="0" smtClean="0"/>
              <a:t>7/ He </a:t>
            </a:r>
            <a:r>
              <a:rPr lang="en-US" b="1" u="sng" dirty="0" smtClean="0"/>
              <a:t>goes</a:t>
            </a:r>
            <a:r>
              <a:rPr lang="en-US" dirty="0" smtClean="0"/>
              <a:t> out twice a week. (+)</a:t>
            </a:r>
          </a:p>
          <a:p>
            <a:pPr>
              <a:buNone/>
            </a:pPr>
            <a:r>
              <a:rPr lang="en-US" dirty="0" smtClean="0"/>
              <a:t>8/ We </a:t>
            </a:r>
            <a:r>
              <a:rPr lang="en-US" b="1" u="sng" dirty="0" smtClean="0"/>
              <a:t>don’t</a:t>
            </a:r>
            <a:r>
              <a:rPr lang="en-US" dirty="0" smtClean="0"/>
              <a:t> often talk about politics. (-)</a:t>
            </a:r>
          </a:p>
          <a:p>
            <a:pPr>
              <a:buNone/>
            </a:pPr>
            <a:r>
              <a:rPr lang="en-US" dirty="0" smtClean="0"/>
              <a:t>9/ How often </a:t>
            </a:r>
            <a:r>
              <a:rPr lang="en-US" b="1" u="sng" dirty="0" smtClean="0"/>
              <a:t>do </a:t>
            </a:r>
            <a:r>
              <a:rPr lang="en-US" dirty="0" smtClean="0"/>
              <a:t>you email your brother? </a:t>
            </a:r>
          </a:p>
          <a:p>
            <a:pPr>
              <a:buNone/>
            </a:pPr>
            <a:r>
              <a:rPr lang="en-US" dirty="0" smtClean="0"/>
              <a:t>10/ I</a:t>
            </a:r>
            <a:r>
              <a:rPr lang="en-US" b="1" u="sng" dirty="0" smtClean="0"/>
              <a:t> don’t </a:t>
            </a:r>
            <a:r>
              <a:rPr lang="en-US" dirty="0" smtClean="0"/>
              <a:t>go on </a:t>
            </a:r>
            <a:r>
              <a:rPr lang="en-US" dirty="0" err="1" smtClean="0"/>
              <a:t>Facebook</a:t>
            </a:r>
            <a:r>
              <a:rPr lang="en-US" dirty="0" smtClean="0"/>
              <a:t> very often. (-)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71501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1. I </a:t>
            </a:r>
            <a:r>
              <a:rPr lang="en-US" b="1" u="sng" dirty="0" smtClean="0"/>
              <a:t>always</a:t>
            </a:r>
            <a:r>
              <a:rPr lang="en-US" dirty="0" smtClean="0"/>
              <a:t> go to bed before 11:00 .</a:t>
            </a:r>
          </a:p>
          <a:p>
            <a:pPr>
              <a:buNone/>
            </a:pPr>
            <a:r>
              <a:rPr lang="en-US" dirty="0" smtClean="0"/>
              <a:t>2. Kate </a:t>
            </a:r>
            <a:r>
              <a:rPr lang="en-US" b="1" u="sng" dirty="0" smtClean="0"/>
              <a:t>hardly ever </a:t>
            </a:r>
            <a:r>
              <a:rPr lang="en-US" dirty="0" smtClean="0"/>
              <a:t>sees her family.</a:t>
            </a:r>
          </a:p>
          <a:p>
            <a:pPr>
              <a:buNone/>
            </a:pPr>
            <a:r>
              <a:rPr lang="en-US" dirty="0" smtClean="0"/>
              <a:t>3. We </a:t>
            </a:r>
            <a:r>
              <a:rPr lang="en-US" b="1" u="sng" dirty="0" smtClean="0"/>
              <a:t>never</a:t>
            </a:r>
            <a:r>
              <a:rPr lang="en-US" dirty="0" smtClean="0"/>
              <a:t> go shopping </a:t>
            </a:r>
            <a:r>
              <a:rPr lang="en-US" b="1" u="sng" dirty="0" smtClean="0"/>
              <a:t>on Saturday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 smtClean="0"/>
              <a:t>4. I go to the dentist </a:t>
            </a:r>
            <a:r>
              <a:rPr lang="en-US" b="1" u="sng" dirty="0" smtClean="0"/>
              <a:t>twice a year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 smtClean="0"/>
              <a:t>5. They </a:t>
            </a:r>
            <a:r>
              <a:rPr lang="en-US" b="1" u="sng" dirty="0" smtClean="0"/>
              <a:t>sometimes</a:t>
            </a:r>
            <a:r>
              <a:rPr lang="en-US" dirty="0" smtClean="0"/>
              <a:t> have breakfast in the yard.</a:t>
            </a:r>
          </a:p>
          <a:p>
            <a:pPr>
              <a:buNone/>
            </a:pPr>
            <a:r>
              <a:rPr lang="en-US" dirty="0" smtClean="0"/>
              <a:t>6. We </a:t>
            </a:r>
            <a:r>
              <a:rPr lang="en-US" b="1" u="sng" dirty="0" smtClean="0"/>
              <a:t>usually</a:t>
            </a:r>
            <a:r>
              <a:rPr lang="en-US" dirty="0" smtClean="0"/>
              <a:t> listen to the radio </a:t>
            </a:r>
            <a:r>
              <a:rPr lang="en-US" b="1" u="sng" dirty="0" smtClean="0"/>
              <a:t>in the morning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 smtClean="0"/>
              <a:t>7. Alan runs in the park </a:t>
            </a:r>
            <a:r>
              <a:rPr lang="en-US" b="1" u="sng" dirty="0" smtClean="0"/>
              <a:t>every day.</a:t>
            </a:r>
          </a:p>
          <a:p>
            <a:pPr>
              <a:buNone/>
            </a:pPr>
            <a:r>
              <a:rPr lang="en-US" dirty="0" smtClean="0"/>
              <a:t>8. I </a:t>
            </a:r>
            <a:r>
              <a:rPr lang="en-US" b="1" u="sng" dirty="0" smtClean="0"/>
              <a:t>never drink </a:t>
            </a:r>
            <a:r>
              <a:rPr lang="en-US" dirty="0" smtClean="0"/>
              <a:t>coffee after 4:00.</a:t>
            </a:r>
          </a:p>
          <a:p>
            <a:pPr>
              <a:buNone/>
            </a:pPr>
            <a:r>
              <a:rPr lang="en-US" dirty="0" smtClean="0"/>
              <a:t>9. John doesn’t </a:t>
            </a:r>
            <a:r>
              <a:rPr lang="en-US" b="1" u="sng" dirty="0" smtClean="0"/>
              <a:t>often </a:t>
            </a:r>
            <a:r>
              <a:rPr lang="en-US" dirty="0" smtClean="0"/>
              <a:t>go to the movie.</a:t>
            </a:r>
          </a:p>
          <a:p>
            <a:pPr>
              <a:buNone/>
            </a:pPr>
            <a:r>
              <a:rPr lang="en-US" dirty="0" smtClean="0"/>
              <a:t>10. I visit my mom </a:t>
            </a:r>
            <a:r>
              <a:rPr lang="en-US" b="1" u="sng" dirty="0" smtClean="0"/>
              <a:t>once a month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1B. b/Put the words in the right order.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572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1C. a/ Write sentences with the present continuous.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28736"/>
            <a:ext cx="8858280" cy="5143536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dirty="0" smtClean="0"/>
              <a:t>1/ John </a:t>
            </a:r>
            <a:r>
              <a:rPr lang="en-US" b="1" u="sng" dirty="0" smtClean="0"/>
              <a:t>is wearing </a:t>
            </a:r>
            <a:r>
              <a:rPr lang="en-US" dirty="0" smtClean="0"/>
              <a:t>a shirt </a:t>
            </a:r>
            <a:r>
              <a:rPr lang="en-US" b="1" u="sng" dirty="0" smtClean="0"/>
              <a:t>today</a:t>
            </a:r>
            <a:r>
              <a:rPr lang="en-US" dirty="0" smtClean="0"/>
              <a:t>! (+)</a:t>
            </a:r>
          </a:p>
          <a:p>
            <a:pPr>
              <a:buNone/>
            </a:pPr>
            <a:r>
              <a:rPr lang="en-US" dirty="0" smtClean="0"/>
              <a:t>2/ It’s hot. Why </a:t>
            </a:r>
            <a:r>
              <a:rPr lang="en-US" b="1" u="sng" dirty="0" smtClean="0"/>
              <a:t>are you wearing </a:t>
            </a:r>
            <a:r>
              <a:rPr lang="en-US" dirty="0" smtClean="0"/>
              <a:t>a coat?</a:t>
            </a:r>
          </a:p>
          <a:p>
            <a:pPr>
              <a:buNone/>
            </a:pPr>
            <a:r>
              <a:rPr lang="en-US" dirty="0" smtClean="0"/>
              <a:t>3/ Anna </a:t>
            </a:r>
            <a:r>
              <a:rPr lang="en-US" b="1" u="sng" dirty="0" smtClean="0"/>
              <a:t>is not sitting</a:t>
            </a:r>
            <a:r>
              <a:rPr lang="en-US" b="1" dirty="0" smtClean="0"/>
              <a:t> </a:t>
            </a:r>
            <a:r>
              <a:rPr lang="en-US" dirty="0" smtClean="0"/>
              <a:t>next to Jane </a:t>
            </a:r>
            <a:r>
              <a:rPr lang="en-US" b="1" u="sng" dirty="0" smtClean="0"/>
              <a:t>today</a:t>
            </a:r>
            <a:r>
              <a:rPr lang="en-US" dirty="0" smtClean="0"/>
              <a:t>. (-)</a:t>
            </a:r>
          </a:p>
          <a:p>
            <a:pPr>
              <a:buNone/>
            </a:pPr>
            <a:r>
              <a:rPr lang="en-US" dirty="0" smtClean="0"/>
              <a:t>4/ </a:t>
            </a:r>
            <a:r>
              <a:rPr lang="en-US" b="1" u="sng" dirty="0" smtClean="0"/>
              <a:t>Hey!</a:t>
            </a:r>
            <a:r>
              <a:rPr lang="en-US" dirty="0" smtClean="0"/>
              <a:t> You </a:t>
            </a:r>
            <a:r>
              <a:rPr lang="en-US" b="1" u="sng" dirty="0" smtClean="0"/>
              <a:t>are standing</a:t>
            </a:r>
            <a:r>
              <a:rPr lang="en-US" b="1" dirty="0" smtClean="0"/>
              <a:t> </a:t>
            </a:r>
            <a:r>
              <a:rPr lang="en-US" dirty="0" smtClean="0"/>
              <a:t>on my foot!</a:t>
            </a:r>
          </a:p>
          <a:p>
            <a:pPr>
              <a:buNone/>
            </a:pPr>
            <a:r>
              <a:rPr lang="en-US" dirty="0" smtClean="0"/>
              <a:t>5/ what book </a:t>
            </a:r>
            <a:r>
              <a:rPr lang="en-US" b="1" u="sng" dirty="0" smtClean="0"/>
              <a:t>are you reading</a:t>
            </a:r>
            <a:r>
              <a:rPr lang="en-US" dirty="0" smtClean="0"/>
              <a:t>?</a:t>
            </a:r>
          </a:p>
          <a:p>
            <a:pPr>
              <a:buNone/>
            </a:pPr>
            <a:r>
              <a:rPr lang="en-US" dirty="0" smtClean="0"/>
              <a:t>6/ We </a:t>
            </a:r>
            <a:r>
              <a:rPr lang="en-US" b="1" u="sng" dirty="0" smtClean="0"/>
              <a:t>are thinking </a:t>
            </a:r>
            <a:r>
              <a:rPr lang="en-US" dirty="0" smtClean="0"/>
              <a:t>of you </a:t>
            </a:r>
            <a:r>
              <a:rPr lang="en-US" b="1" u="sng" dirty="0" smtClean="0"/>
              <a:t>right now</a:t>
            </a:r>
            <a:r>
              <a:rPr lang="en-US" dirty="0" smtClean="0"/>
              <a:t>. (+)</a:t>
            </a:r>
          </a:p>
          <a:p>
            <a:pPr>
              <a:buNone/>
            </a:pPr>
            <a:r>
              <a:rPr lang="en-US" dirty="0" smtClean="0"/>
              <a:t>7/ </a:t>
            </a:r>
            <a:r>
              <a:rPr lang="en-US" b="1" u="sng" dirty="0" smtClean="0"/>
              <a:t>Is she wearing </a:t>
            </a:r>
            <a:r>
              <a:rPr lang="en-US" dirty="0" smtClean="0"/>
              <a:t>makeup ?</a:t>
            </a:r>
          </a:p>
          <a:p>
            <a:pPr>
              <a:buNone/>
            </a:pPr>
            <a:r>
              <a:rPr lang="en-US" dirty="0" smtClean="0"/>
              <a:t>8/ They </a:t>
            </a:r>
            <a:r>
              <a:rPr lang="en-US" b="1" u="sng" dirty="0" smtClean="0"/>
              <a:t>are making</a:t>
            </a:r>
            <a:r>
              <a:rPr lang="en-US" dirty="0" smtClean="0"/>
              <a:t> a big mistake. (+)</a:t>
            </a:r>
          </a:p>
          <a:p>
            <a:pPr>
              <a:buNone/>
            </a:pPr>
            <a:r>
              <a:rPr lang="en-US" dirty="0" smtClean="0"/>
              <a:t>9/ </a:t>
            </a:r>
            <a:r>
              <a:rPr lang="en-US" b="1" u="sng" dirty="0" smtClean="0"/>
              <a:t>Is your mother shopping</a:t>
            </a:r>
            <a:r>
              <a:rPr lang="en-US" dirty="0" smtClean="0"/>
              <a:t> at the mall?</a:t>
            </a:r>
          </a:p>
          <a:p>
            <a:pPr>
              <a:buNone/>
            </a:pPr>
            <a:r>
              <a:rPr lang="en-US" dirty="0" smtClean="0"/>
              <a:t>10/ She </a:t>
            </a:r>
            <a:r>
              <a:rPr lang="en-US" b="1" u="sng" dirty="0" smtClean="0"/>
              <a:t>isn’t living </a:t>
            </a:r>
            <a:r>
              <a:rPr lang="en-US" dirty="0" smtClean="0"/>
              <a:t>with her parents </a:t>
            </a:r>
            <a:r>
              <a:rPr lang="en-US" b="1" u="sng" dirty="0" smtClean="0"/>
              <a:t>right now</a:t>
            </a:r>
            <a:r>
              <a:rPr lang="en-US" dirty="0" smtClean="0"/>
              <a:t>. (-)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8858280" cy="151128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1C. b/ Complete the sentences with the simple present or present continuous.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AutoNum type="arabicPeriod"/>
            </a:pPr>
            <a:r>
              <a:rPr lang="en-US" dirty="0" smtClean="0"/>
              <a:t>doesn’t bite</a:t>
            </a:r>
          </a:p>
          <a:p>
            <a:pPr marL="514350" indent="-514350">
              <a:buAutoNum type="arabicPeriod"/>
            </a:pPr>
            <a:r>
              <a:rPr lang="en-US" dirty="0" smtClean="0"/>
              <a:t>Are you wearing / it’s raining</a:t>
            </a:r>
          </a:p>
          <a:p>
            <a:pPr marL="514350" indent="-514350">
              <a:buAutoNum type="arabicPeriod"/>
            </a:pPr>
            <a:r>
              <a:rPr lang="en-US" dirty="0" smtClean="0"/>
              <a:t>I am not listening </a:t>
            </a:r>
          </a:p>
          <a:p>
            <a:pPr marL="514350" indent="-514350">
              <a:buAutoNum type="arabicPeriod"/>
            </a:pPr>
            <a:r>
              <a:rPr lang="en-US" dirty="0" smtClean="0"/>
              <a:t>Need / don’t have </a:t>
            </a:r>
          </a:p>
          <a:p>
            <a:pPr marL="514350" indent="-514350">
              <a:buAutoNum type="arabicPeriod"/>
            </a:pPr>
            <a:r>
              <a:rPr lang="en-US" dirty="0" smtClean="0"/>
              <a:t>Is putting</a:t>
            </a:r>
          </a:p>
          <a:p>
            <a:pPr marL="514350" indent="-514350">
              <a:buAutoNum type="arabicPeriod"/>
            </a:pPr>
            <a:r>
              <a:rPr lang="en-US" dirty="0" smtClean="0"/>
              <a:t>Do you </a:t>
            </a:r>
            <a:r>
              <a:rPr lang="en-US" dirty="0" smtClean="0"/>
              <a:t>cook/ </a:t>
            </a:r>
            <a:r>
              <a:rPr lang="en-US" dirty="0" smtClean="0"/>
              <a:t>eat</a:t>
            </a:r>
          </a:p>
          <a:p>
            <a:pPr marL="514350" indent="-514350">
              <a:buAutoNum type="arabicPeriod"/>
            </a:pPr>
            <a:r>
              <a:rPr lang="en-US" dirty="0" smtClean="0"/>
              <a:t>Are you doing / am waiting</a:t>
            </a:r>
          </a:p>
          <a:p>
            <a:pPr marL="514350" indent="-514350">
              <a:buAutoNum type="arabicPeriod"/>
            </a:pPr>
            <a:r>
              <a:rPr lang="en-US" dirty="0" smtClean="0"/>
              <a:t>Want</a:t>
            </a:r>
          </a:p>
          <a:p>
            <a:pPr marL="514350" indent="-514350">
              <a:buAutoNum type="arabicPeriod"/>
            </a:pPr>
            <a:r>
              <a:rPr lang="en-US" dirty="0" smtClean="0"/>
              <a:t>Works</a:t>
            </a:r>
          </a:p>
          <a:p>
            <a:pPr marL="514350" indent="-514350">
              <a:buAutoNum type="arabicPeriod"/>
            </a:pPr>
            <a:r>
              <a:rPr lang="en-US" dirty="0" smtClean="0"/>
              <a:t>Live / are staying</a:t>
            </a:r>
          </a:p>
          <a:p>
            <a:pPr marL="514350" indent="-514350">
              <a:buAutoNum type="arabicPeriod"/>
            </a:pPr>
            <a:endParaRPr lang="en-US" dirty="0" smtClean="0"/>
          </a:p>
          <a:p>
            <a:pPr marL="514350" indent="-514350">
              <a:buAutoNum type="arabicPeriod"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2. Reading: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92933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a. </a:t>
            </a:r>
            <a:r>
              <a:rPr lang="en-US" i="1" dirty="0" smtClean="0"/>
              <a:t>I think my mother/ father/ best friend knows me better.</a:t>
            </a:r>
            <a:endParaRPr lang="en-US" dirty="0" smtClean="0"/>
          </a:p>
          <a:p>
            <a:r>
              <a:rPr lang="en-US" dirty="0" smtClean="0"/>
              <a:t>Marriage status: Single &gt;&gt;&lt;&lt; married, divorced</a:t>
            </a:r>
          </a:p>
          <a:p>
            <a:r>
              <a:rPr lang="en-US" dirty="0" smtClean="0"/>
              <a:t>Look for = find (v): </a:t>
            </a:r>
          </a:p>
          <a:p>
            <a:pPr lvl="0">
              <a:buNone/>
            </a:pPr>
            <a:r>
              <a:rPr lang="en-US" dirty="0" smtClean="0"/>
              <a:t>1. Single people ask their mother and best friend find them a partner.</a:t>
            </a:r>
          </a:p>
          <a:p>
            <a:pPr lvl="0">
              <a:buNone/>
            </a:pPr>
            <a:r>
              <a:rPr lang="en-US" dirty="0" smtClean="0"/>
              <a:t>2. Charlotte is a single 25-year-old web designer, who is looking for a partner.</a:t>
            </a:r>
          </a:p>
          <a:p>
            <a:pPr lvl="0">
              <a:buNone/>
            </a:pPr>
            <a:r>
              <a:rPr lang="en-US" dirty="0" smtClean="0"/>
              <a:t>3. Alice is Charlotte’s mother and Katie is Charlotte’s best friend.</a:t>
            </a:r>
          </a:p>
          <a:p>
            <a:pPr lvl="0">
              <a:buNone/>
            </a:pPr>
            <a:r>
              <a:rPr lang="en-US" dirty="0" smtClean="0"/>
              <a:t>4. Alice and Katie have to choose a man for Charlotte. Then Charlotte goes on a date with each man. 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0166" y="274638"/>
            <a:ext cx="4929222" cy="796908"/>
          </a:xfrm>
        </p:spPr>
        <p:txBody>
          <a:bodyPr/>
          <a:lstStyle/>
          <a:p>
            <a:r>
              <a:rPr lang="en-US" dirty="0" smtClean="0"/>
              <a:t>d.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214974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AutoNum type="arabicPeriod"/>
            </a:pPr>
            <a:r>
              <a:rPr lang="en-US" dirty="0" smtClean="0"/>
              <a:t>She likes going to the movies/ the cinema and reading.</a:t>
            </a:r>
          </a:p>
          <a:p>
            <a:pPr marL="514350" indent="-514350">
              <a:buAutoNum type="arabicPeriod"/>
            </a:pPr>
            <a:r>
              <a:rPr lang="en-US" dirty="0" smtClean="0"/>
              <a:t>She’s friendly, sociable, and has a good sense of </a:t>
            </a:r>
            <a:r>
              <a:rPr lang="en-US" dirty="0" err="1" smtClean="0"/>
              <a:t>humour</a:t>
            </a:r>
            <a:r>
              <a:rPr lang="en-US" dirty="0" smtClean="0"/>
              <a:t>.</a:t>
            </a:r>
          </a:p>
          <a:p>
            <a:pPr marL="514350" indent="-514350">
              <a:buAutoNum type="arabicPeriod"/>
            </a:pPr>
            <a:r>
              <a:rPr lang="en-US" dirty="0" smtClean="0"/>
              <a:t>She likes interesting men who can make her laugh and is taller than her. She likes men who are into literature, art, and classical music.</a:t>
            </a:r>
          </a:p>
          <a:p>
            <a:pPr marL="514350" indent="-514350">
              <a:buNone/>
            </a:pPr>
            <a:r>
              <a:rPr lang="en-US" dirty="0" smtClean="0"/>
              <a:t>	She doesn’t like men with beards.</a:t>
            </a:r>
          </a:p>
          <a:p>
            <a:pPr marL="514350" indent="-514350">
              <a:buNone/>
            </a:pPr>
            <a:r>
              <a:rPr lang="en-US" dirty="0" smtClean="0"/>
              <a:t>4. She doesn’t know who is going to choose better. Katie might choose a man who is physically right for her, but Charlotte’s mother has known her for longer.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1. Appearance (p.150): </a:t>
            </a:r>
            <a:br>
              <a:rPr lang="en-US" dirty="0" smtClean="0"/>
            </a:br>
            <a:r>
              <a:rPr lang="en-US" dirty="0" smtClean="0"/>
              <a:t>What does she/ he look like?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600200"/>
            <a:ext cx="8186766" cy="4900634"/>
          </a:xfrm>
        </p:spPr>
        <p:txBody>
          <a:bodyPr>
            <a:normAutofit fontScale="92500" lnSpcReduction="10000"/>
          </a:bodyPr>
          <a:lstStyle/>
          <a:p>
            <a:pPr>
              <a:buFont typeface="Arial" charset="0"/>
              <a:buChar char="•"/>
            </a:pPr>
            <a:r>
              <a:rPr lang="en-US" dirty="0" smtClean="0"/>
              <a:t>She has curly red hair.</a:t>
            </a:r>
          </a:p>
          <a:p>
            <a:pPr>
              <a:buFont typeface="Arial" charset="0"/>
              <a:buChar char="•"/>
            </a:pPr>
            <a:r>
              <a:rPr lang="en-US" dirty="0" smtClean="0"/>
              <a:t>She has long straight hair.</a:t>
            </a:r>
          </a:p>
          <a:p>
            <a:pPr>
              <a:buFont typeface="Arial" charset="0"/>
              <a:buChar char="•"/>
            </a:pPr>
            <a:r>
              <a:rPr lang="en-US" dirty="0" smtClean="0"/>
              <a:t>She has big blue eyes.</a:t>
            </a:r>
          </a:p>
          <a:p>
            <a:pPr>
              <a:buFont typeface="Arial" charset="0"/>
              <a:buChar char="•"/>
            </a:pPr>
            <a:r>
              <a:rPr lang="en-US" dirty="0" smtClean="0"/>
              <a:t>She has dark wavy hair.</a:t>
            </a:r>
          </a:p>
          <a:p>
            <a:pPr>
              <a:buFont typeface="Arial" charset="0"/>
              <a:buChar char="•"/>
            </a:pPr>
            <a:r>
              <a:rPr lang="en-US" dirty="0" smtClean="0"/>
              <a:t>He has a beard and a mustache.</a:t>
            </a:r>
          </a:p>
          <a:p>
            <a:pPr>
              <a:buFont typeface="Arial" charset="0"/>
              <a:buChar char="•"/>
            </a:pPr>
            <a:r>
              <a:rPr lang="en-US" dirty="0" smtClean="0"/>
              <a:t>He’s bald.</a:t>
            </a:r>
          </a:p>
          <a:p>
            <a:pPr>
              <a:buFont typeface="Arial" charset="0"/>
              <a:buChar char="•"/>
            </a:pPr>
            <a:r>
              <a:rPr lang="en-US" dirty="0" smtClean="0"/>
              <a:t>He’s very tall and thin.</a:t>
            </a:r>
          </a:p>
          <a:p>
            <a:pPr>
              <a:buFont typeface="Arial" charset="0"/>
              <a:buChar char="•"/>
            </a:pPr>
            <a:r>
              <a:rPr lang="en-US" dirty="0" smtClean="0"/>
              <a:t>He’s short and a little overweight.</a:t>
            </a:r>
          </a:p>
          <a:p>
            <a:pPr>
              <a:buFont typeface="Arial" charset="0"/>
              <a:buChar char="•"/>
            </a:pPr>
            <a:r>
              <a:rPr lang="en-US" dirty="0" smtClean="0"/>
              <a:t>He’s medium height and slim.</a:t>
            </a:r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428596" y="2571744"/>
            <a:ext cx="50006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400" dirty="0" smtClean="0"/>
              <a:t>1</a:t>
            </a:r>
            <a:endParaRPr lang="en-US" sz="3400" dirty="0"/>
          </a:p>
        </p:txBody>
      </p:sp>
      <p:sp>
        <p:nvSpPr>
          <p:cNvPr id="7" name="Oval 6"/>
          <p:cNvSpPr/>
          <p:nvPr/>
        </p:nvSpPr>
        <p:spPr>
          <a:xfrm>
            <a:off x="428596" y="5643578"/>
            <a:ext cx="50006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400" dirty="0" smtClean="0"/>
              <a:t>8</a:t>
            </a:r>
            <a:endParaRPr lang="en-US" sz="3400" dirty="0"/>
          </a:p>
        </p:txBody>
      </p:sp>
      <p:sp>
        <p:nvSpPr>
          <p:cNvPr id="8" name="Oval 7"/>
          <p:cNvSpPr/>
          <p:nvPr/>
        </p:nvSpPr>
        <p:spPr>
          <a:xfrm>
            <a:off x="6286512" y="5000636"/>
            <a:ext cx="50006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400" dirty="0" smtClean="0"/>
              <a:t>9</a:t>
            </a:r>
            <a:endParaRPr lang="en-US" sz="3400" dirty="0"/>
          </a:p>
        </p:txBody>
      </p:sp>
      <p:sp>
        <p:nvSpPr>
          <p:cNvPr id="9" name="Oval 8"/>
          <p:cNvSpPr/>
          <p:nvPr/>
        </p:nvSpPr>
        <p:spPr>
          <a:xfrm>
            <a:off x="428596" y="4572008"/>
            <a:ext cx="50006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400" dirty="0" smtClean="0"/>
              <a:t>7</a:t>
            </a:r>
            <a:endParaRPr lang="en-US" sz="3400" dirty="0"/>
          </a:p>
        </p:txBody>
      </p:sp>
      <p:sp>
        <p:nvSpPr>
          <p:cNvPr id="10" name="Oval 9"/>
          <p:cNvSpPr/>
          <p:nvPr/>
        </p:nvSpPr>
        <p:spPr>
          <a:xfrm>
            <a:off x="2500298" y="4000504"/>
            <a:ext cx="50006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400" dirty="0" smtClean="0"/>
              <a:t>4</a:t>
            </a:r>
            <a:endParaRPr lang="en-US" sz="3400" dirty="0"/>
          </a:p>
        </p:txBody>
      </p:sp>
      <p:sp>
        <p:nvSpPr>
          <p:cNvPr id="11" name="Oval 10"/>
          <p:cNvSpPr/>
          <p:nvPr/>
        </p:nvSpPr>
        <p:spPr>
          <a:xfrm>
            <a:off x="428596" y="3500438"/>
            <a:ext cx="50006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400" dirty="0" smtClean="0"/>
              <a:t>5</a:t>
            </a:r>
            <a:endParaRPr lang="en-US" sz="3400" dirty="0"/>
          </a:p>
        </p:txBody>
      </p:sp>
      <p:sp>
        <p:nvSpPr>
          <p:cNvPr id="12" name="Oval 11"/>
          <p:cNvSpPr/>
          <p:nvPr/>
        </p:nvSpPr>
        <p:spPr>
          <a:xfrm>
            <a:off x="4643438" y="3143248"/>
            <a:ext cx="642942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400" dirty="0" smtClean="0"/>
              <a:t>6</a:t>
            </a:r>
            <a:endParaRPr lang="en-US" sz="3400" dirty="0"/>
          </a:p>
        </p:txBody>
      </p:sp>
      <p:sp>
        <p:nvSpPr>
          <p:cNvPr id="13" name="Oval 12"/>
          <p:cNvSpPr/>
          <p:nvPr/>
        </p:nvSpPr>
        <p:spPr>
          <a:xfrm>
            <a:off x="5000628" y="2071678"/>
            <a:ext cx="50006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400" dirty="0" smtClean="0"/>
              <a:t>3</a:t>
            </a:r>
            <a:endParaRPr lang="en-US" sz="3400" dirty="0"/>
          </a:p>
        </p:txBody>
      </p:sp>
      <p:sp>
        <p:nvSpPr>
          <p:cNvPr id="14" name="Oval 13"/>
          <p:cNvSpPr/>
          <p:nvPr/>
        </p:nvSpPr>
        <p:spPr>
          <a:xfrm>
            <a:off x="357158" y="1500174"/>
            <a:ext cx="50006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400" dirty="0" smtClean="0"/>
              <a:t>2</a:t>
            </a:r>
            <a:endParaRPr lang="en-US" sz="3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2. PERSONALITY: What is she/ </a:t>
            </a:r>
            <a:r>
              <a:rPr lang="en-US" smtClean="0"/>
              <a:t>he like?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Friendly </a:t>
            </a:r>
            <a:r>
              <a:rPr lang="en-US" dirty="0" smtClean="0"/>
              <a:t>&gt;&gt;&lt;&lt;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Talkative </a:t>
            </a:r>
            <a:r>
              <a:rPr lang="en-US" dirty="0" smtClean="0"/>
              <a:t>&gt;&lt;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Generous </a:t>
            </a:r>
            <a:r>
              <a:rPr lang="en-US" dirty="0" smtClean="0"/>
              <a:t>&gt;&lt;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Kind </a:t>
            </a:r>
            <a:r>
              <a:rPr lang="en-US" dirty="0" smtClean="0"/>
              <a:t>&gt;&lt;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Lazy </a:t>
            </a:r>
            <a:r>
              <a:rPr lang="en-US" dirty="0" smtClean="0"/>
              <a:t>&gt;&lt;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Funny </a:t>
            </a:r>
            <a:r>
              <a:rPr lang="en-US" dirty="0" smtClean="0"/>
              <a:t>&gt;&lt;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Smart </a:t>
            </a:r>
            <a:r>
              <a:rPr lang="en-US" dirty="0" smtClean="0"/>
              <a:t>&gt;&lt;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Shy </a:t>
            </a:r>
            <a:r>
              <a:rPr lang="en-US" dirty="0" smtClean="0"/>
              <a:t>&gt;&lt;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000364" y="1571612"/>
            <a:ext cx="1643074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unfriendly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2643174" y="2071678"/>
            <a:ext cx="1428760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quiet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2857488" y="2714620"/>
            <a:ext cx="1428760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cheap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285984" y="3214686"/>
            <a:ext cx="8290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unkind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2071670" y="3786190"/>
            <a:ext cx="13688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hardworking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2357422" y="4286256"/>
            <a:ext cx="856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serious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2285984" y="4857760"/>
            <a:ext cx="7671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stupid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928794" y="5429264"/>
            <a:ext cx="10453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extrovert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3" grpId="2" build="p"/>
      <p:bldP spid="4" grpId="0" animBg="1"/>
      <p:bldP spid="5" grpId="0" animBg="1"/>
      <p:bldP spid="6" grpId="0" animBg="1"/>
      <p:bldP spid="7" grpId="0"/>
      <p:bldP spid="8" grpId="0"/>
      <p:bldP spid="9" grpId="0"/>
      <p:bldP spid="10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5. VOCABULARY (P.9)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US" dirty="0" smtClean="0"/>
              <a:t>IN</a:t>
            </a:r>
          </a:p>
          <a:p>
            <a:pPr marL="514350" indent="-514350">
              <a:buAutoNum type="arabicPeriod"/>
            </a:pPr>
            <a:r>
              <a:rPr lang="en-US" dirty="0" smtClean="0"/>
              <a:t>2. ON THE LEFT/ ON THE RIGHT</a:t>
            </a:r>
          </a:p>
          <a:p>
            <a:pPr marL="514350" indent="-514350">
              <a:buAutoNum type="arabicPeriod"/>
            </a:pPr>
            <a:r>
              <a:rPr lang="en-US" dirty="0" smtClean="0"/>
              <a:t>IN THE MIDDLE / BETWEEN</a:t>
            </a:r>
          </a:p>
          <a:p>
            <a:pPr marL="514350" indent="-514350">
              <a:buAutoNum type="arabicPeriod"/>
            </a:pPr>
            <a:r>
              <a:rPr lang="en-US" dirty="0" smtClean="0"/>
              <a:t>ON</a:t>
            </a:r>
          </a:p>
          <a:p>
            <a:pPr marL="514350" indent="-514350">
              <a:buAutoNum type="arabicPeriod"/>
            </a:pPr>
            <a:r>
              <a:rPr lang="en-US" dirty="0" smtClean="0"/>
              <a:t>UNDER</a:t>
            </a:r>
          </a:p>
          <a:p>
            <a:pPr marL="514350" indent="-514350">
              <a:buAutoNum type="arabicPeriod"/>
            </a:pPr>
            <a:r>
              <a:rPr lang="en-US" dirty="0" smtClean="0"/>
              <a:t>ON / BEHIND</a:t>
            </a:r>
          </a:p>
          <a:p>
            <a:pPr marL="514350" indent="-514350">
              <a:buAutoNum type="arabicPeriod"/>
            </a:pPr>
            <a:r>
              <a:rPr lang="en-US" dirty="0" smtClean="0"/>
              <a:t>NEXT TO</a:t>
            </a:r>
          </a:p>
          <a:p>
            <a:pPr marL="514350" indent="-514350">
              <a:buAutoNum type="arabicPeriod"/>
            </a:pPr>
            <a:r>
              <a:rPr lang="en-US" dirty="0" smtClean="0"/>
              <a:t>IN FRONT OF / IN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THINGS YOU WEAR (P.151)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dirty="0" smtClean="0"/>
              <a:t>1/ shorts </a:t>
            </a:r>
          </a:p>
          <a:p>
            <a:pPr>
              <a:buNone/>
            </a:pPr>
            <a:r>
              <a:rPr lang="en-US" dirty="0" smtClean="0"/>
              <a:t>2/ dress</a:t>
            </a:r>
          </a:p>
          <a:p>
            <a:pPr>
              <a:buNone/>
            </a:pPr>
            <a:r>
              <a:rPr lang="en-US" dirty="0" smtClean="0"/>
              <a:t>3/ suit</a:t>
            </a:r>
          </a:p>
          <a:p>
            <a:pPr>
              <a:buNone/>
            </a:pPr>
            <a:r>
              <a:rPr lang="en-US" dirty="0" smtClean="0"/>
              <a:t>4/ top</a:t>
            </a:r>
          </a:p>
          <a:p>
            <a:pPr>
              <a:buNone/>
            </a:pPr>
            <a:r>
              <a:rPr lang="en-US" dirty="0" smtClean="0"/>
              <a:t>5/ jeans</a:t>
            </a:r>
          </a:p>
          <a:p>
            <a:pPr>
              <a:buNone/>
            </a:pPr>
            <a:r>
              <a:rPr lang="en-US" dirty="0" smtClean="0"/>
              <a:t>6/ skirt</a:t>
            </a:r>
          </a:p>
          <a:p>
            <a:pPr>
              <a:buNone/>
            </a:pPr>
            <a:r>
              <a:rPr lang="en-US" dirty="0" smtClean="0"/>
              <a:t>7/ </a:t>
            </a:r>
          </a:p>
          <a:p>
            <a:pPr>
              <a:buNone/>
            </a:pPr>
            <a:r>
              <a:rPr lang="en-US" dirty="0" smtClean="0"/>
              <a:t>8/ </a:t>
            </a:r>
          </a:p>
          <a:p>
            <a:pPr>
              <a:buNone/>
            </a:pPr>
            <a:r>
              <a:rPr lang="en-US" dirty="0" smtClean="0"/>
              <a:t>9/ jacket</a:t>
            </a:r>
          </a:p>
          <a:p>
            <a:pPr>
              <a:buNone/>
            </a:pPr>
            <a:r>
              <a:rPr lang="en-US" dirty="0" smtClean="0"/>
              <a:t>10 </a:t>
            </a:r>
          </a:p>
          <a:p>
            <a:pPr>
              <a:buNone/>
            </a:pPr>
            <a:r>
              <a:rPr lang="en-US" dirty="0" smtClean="0"/>
              <a:t>11/ pants</a:t>
            </a:r>
          </a:p>
          <a:p>
            <a:pPr>
              <a:buNone/>
            </a:pPr>
            <a:r>
              <a:rPr lang="en-US" dirty="0" smtClean="0"/>
              <a:t>12/ </a:t>
            </a:r>
          </a:p>
          <a:p>
            <a:pPr>
              <a:buNone/>
            </a:pPr>
            <a:r>
              <a:rPr lang="en-US" dirty="0" smtClean="0"/>
              <a:t>13/ </a:t>
            </a:r>
          </a:p>
          <a:p>
            <a:pPr>
              <a:buNone/>
            </a:pPr>
            <a:r>
              <a:rPr lang="en-US" dirty="0" smtClean="0"/>
              <a:t>14/ sweater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6828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4. Listening p.7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929354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dirty="0" smtClean="0"/>
              <a:t>Impression (n):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ấn</a:t>
            </a:r>
            <a:r>
              <a:rPr lang="en-US" dirty="0" smtClean="0"/>
              <a:t> </a:t>
            </a:r>
            <a:r>
              <a:rPr lang="en-US" dirty="0" err="1" smtClean="0"/>
              <a:t>tượng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In fact, </a:t>
            </a:r>
            <a:r>
              <a:rPr lang="en-US" dirty="0" err="1" smtClean="0"/>
              <a:t>thật</a:t>
            </a:r>
            <a:r>
              <a:rPr lang="en-US" dirty="0" smtClean="0"/>
              <a:t> </a:t>
            </a:r>
            <a:r>
              <a:rPr lang="en-US" dirty="0" err="1" smtClean="0"/>
              <a:t>ra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Extroverted (</a:t>
            </a:r>
            <a:r>
              <a:rPr lang="en-US" dirty="0" err="1" smtClean="0"/>
              <a:t>adj</a:t>
            </a:r>
            <a:r>
              <a:rPr lang="en-US" dirty="0" smtClean="0"/>
              <a:t>): </a:t>
            </a:r>
            <a:r>
              <a:rPr lang="en-US" dirty="0" err="1" smtClean="0"/>
              <a:t>hướng</a:t>
            </a:r>
            <a:r>
              <a:rPr lang="en-US" dirty="0" smtClean="0"/>
              <a:t> </a:t>
            </a:r>
            <a:r>
              <a:rPr lang="en-US" dirty="0" err="1" smtClean="0"/>
              <a:t>ngoại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Sense of humor : </a:t>
            </a:r>
            <a:r>
              <a:rPr lang="en-US" dirty="0" err="1" smtClean="0"/>
              <a:t>tính</a:t>
            </a:r>
            <a:r>
              <a:rPr lang="en-US" dirty="0" smtClean="0"/>
              <a:t> </a:t>
            </a:r>
            <a:r>
              <a:rPr lang="en-US" dirty="0" err="1" smtClean="0"/>
              <a:t>hài</a:t>
            </a:r>
            <a:r>
              <a:rPr lang="en-US" dirty="0" smtClean="0"/>
              <a:t> </a:t>
            </a:r>
            <a:r>
              <a:rPr lang="en-US" dirty="0" err="1" smtClean="0"/>
              <a:t>hước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Good-looking (</a:t>
            </a:r>
            <a:r>
              <a:rPr lang="en-US" dirty="0" err="1" smtClean="0"/>
              <a:t>adj</a:t>
            </a:r>
            <a:r>
              <a:rPr lang="en-US" dirty="0" smtClean="0"/>
              <a:t>): (</a:t>
            </a:r>
            <a:r>
              <a:rPr lang="en-US" dirty="0" err="1" smtClean="0"/>
              <a:t>người</a:t>
            </a:r>
            <a:r>
              <a:rPr lang="en-US" dirty="0" smtClean="0"/>
              <a:t>) </a:t>
            </a:r>
            <a:r>
              <a:rPr lang="en-US" dirty="0" err="1" smtClean="0"/>
              <a:t>ưa</a:t>
            </a:r>
            <a:r>
              <a:rPr lang="en-US" dirty="0" smtClean="0"/>
              <a:t> </a:t>
            </a:r>
            <a:r>
              <a:rPr lang="en-US" dirty="0" err="1" smtClean="0"/>
              <a:t>nhìn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Imagine (v): </a:t>
            </a:r>
            <a:r>
              <a:rPr lang="en-US" dirty="0" err="1" smtClean="0"/>
              <a:t>hình</a:t>
            </a:r>
            <a:r>
              <a:rPr lang="en-US" dirty="0" smtClean="0"/>
              <a:t> dung, </a:t>
            </a:r>
            <a:r>
              <a:rPr lang="en-US" dirty="0" err="1" smtClean="0"/>
              <a:t>tưởng</a:t>
            </a:r>
            <a:r>
              <a:rPr lang="en-US" dirty="0" smtClean="0"/>
              <a:t> </a:t>
            </a:r>
            <a:r>
              <a:rPr lang="en-US" dirty="0" err="1" smtClean="0"/>
              <a:t>tượng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Warm (</a:t>
            </a:r>
            <a:r>
              <a:rPr lang="en-US" dirty="0" err="1" smtClean="0"/>
              <a:t>adj</a:t>
            </a:r>
            <a:r>
              <a:rPr lang="en-US" dirty="0" smtClean="0"/>
              <a:t>): </a:t>
            </a:r>
            <a:r>
              <a:rPr lang="en-US" dirty="0" err="1" smtClean="0"/>
              <a:t>ấm</a:t>
            </a:r>
            <a:r>
              <a:rPr lang="en-US" dirty="0" smtClean="0"/>
              <a:t> </a:t>
            </a:r>
            <a:r>
              <a:rPr lang="en-US" dirty="0" err="1" smtClean="0"/>
              <a:t>áp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Friendly (</a:t>
            </a:r>
            <a:r>
              <a:rPr lang="en-US" dirty="0" err="1" smtClean="0"/>
              <a:t>adj</a:t>
            </a:r>
            <a:r>
              <a:rPr lang="en-US" dirty="0" smtClean="0"/>
              <a:t>): </a:t>
            </a:r>
            <a:r>
              <a:rPr lang="en-US" dirty="0" err="1" smtClean="0"/>
              <a:t>thân</a:t>
            </a:r>
            <a:r>
              <a:rPr lang="en-US" dirty="0" smtClean="0"/>
              <a:t> </a:t>
            </a:r>
            <a:r>
              <a:rPr lang="en-US" dirty="0" err="1" smtClean="0"/>
              <a:t>thiện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Attractive ( </a:t>
            </a:r>
            <a:r>
              <a:rPr lang="en-US" dirty="0" err="1" smtClean="0"/>
              <a:t>adj</a:t>
            </a:r>
            <a:r>
              <a:rPr lang="en-US" dirty="0" smtClean="0"/>
              <a:t>): </a:t>
            </a:r>
            <a:r>
              <a:rPr lang="en-US" dirty="0" err="1" smtClean="0"/>
              <a:t>hấp</a:t>
            </a:r>
            <a:r>
              <a:rPr lang="en-US" dirty="0" smtClean="0"/>
              <a:t> </a:t>
            </a:r>
            <a:r>
              <a:rPr lang="en-US" dirty="0" err="1" smtClean="0"/>
              <a:t>dẫn</a:t>
            </a:r>
            <a:r>
              <a:rPr lang="en-US" dirty="0" smtClean="0"/>
              <a:t>, </a:t>
            </a:r>
            <a:r>
              <a:rPr lang="en-US" dirty="0" err="1" smtClean="0"/>
              <a:t>cuốn</a:t>
            </a:r>
            <a:r>
              <a:rPr lang="en-US" dirty="0" smtClean="0"/>
              <a:t> </a:t>
            </a:r>
            <a:r>
              <a:rPr lang="en-US" dirty="0" err="1" smtClean="0"/>
              <a:t>hút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Amazing (</a:t>
            </a:r>
            <a:r>
              <a:rPr lang="en-US" dirty="0" err="1" smtClean="0"/>
              <a:t>adj</a:t>
            </a:r>
            <a:r>
              <a:rPr lang="en-US" dirty="0" smtClean="0"/>
              <a:t>): </a:t>
            </a:r>
            <a:r>
              <a:rPr lang="en-US" dirty="0" err="1" smtClean="0"/>
              <a:t>vui</a:t>
            </a:r>
            <a:r>
              <a:rPr lang="en-US" dirty="0" smtClean="0"/>
              <a:t> </a:t>
            </a:r>
            <a:r>
              <a:rPr lang="en-US" dirty="0" err="1" smtClean="0"/>
              <a:t>nhộn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Shy (</a:t>
            </a:r>
            <a:r>
              <a:rPr lang="en-US" dirty="0" err="1" smtClean="0"/>
              <a:t>adj</a:t>
            </a:r>
            <a:r>
              <a:rPr lang="en-US" dirty="0" smtClean="0"/>
              <a:t>): </a:t>
            </a:r>
            <a:r>
              <a:rPr lang="en-US" dirty="0" err="1" smtClean="0"/>
              <a:t>nhút</a:t>
            </a:r>
            <a:r>
              <a:rPr lang="en-US" dirty="0" smtClean="0"/>
              <a:t> </a:t>
            </a:r>
            <a:r>
              <a:rPr lang="en-US" dirty="0" err="1" smtClean="0"/>
              <a:t>nhát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Quiet (</a:t>
            </a:r>
            <a:r>
              <a:rPr lang="en-US" dirty="0" err="1" smtClean="0"/>
              <a:t>adj</a:t>
            </a:r>
            <a:r>
              <a:rPr lang="en-US" dirty="0" smtClean="0"/>
              <a:t>): </a:t>
            </a:r>
            <a:r>
              <a:rPr lang="en-US" dirty="0" err="1" smtClean="0"/>
              <a:t>im</a:t>
            </a:r>
            <a:r>
              <a:rPr lang="en-US" dirty="0" smtClean="0"/>
              <a:t> </a:t>
            </a:r>
            <a:r>
              <a:rPr lang="en-US" dirty="0" err="1" smtClean="0"/>
              <a:t>lặng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Relaxed ( </a:t>
            </a:r>
            <a:r>
              <a:rPr lang="en-US" dirty="0" err="1" smtClean="0"/>
              <a:t>adj</a:t>
            </a:r>
            <a:r>
              <a:rPr lang="en-US" dirty="0" smtClean="0"/>
              <a:t>): </a:t>
            </a:r>
            <a:r>
              <a:rPr lang="en-US" dirty="0" err="1" smtClean="0"/>
              <a:t>thoải</a:t>
            </a:r>
            <a:r>
              <a:rPr lang="en-US" dirty="0" smtClean="0"/>
              <a:t> </a:t>
            </a:r>
            <a:r>
              <a:rPr lang="en-US" dirty="0" err="1" smtClean="0"/>
              <a:t>mái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840435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ALEXANDER:</a:t>
            </a:r>
          </a:p>
          <a:p>
            <a:pPr>
              <a:buNone/>
            </a:pPr>
            <a:r>
              <a:rPr lang="en-US" u="sng" dirty="0" smtClean="0"/>
              <a:t>Appearance</a:t>
            </a:r>
            <a:r>
              <a:rPr lang="en-US" dirty="0" smtClean="0"/>
              <a:t>: tall, slim, quite good-looking, nice smile</a:t>
            </a:r>
          </a:p>
          <a:p>
            <a:pPr>
              <a:buNone/>
            </a:pPr>
            <a:r>
              <a:rPr lang="en-US" u="sng" dirty="0" smtClean="0"/>
              <a:t>Personality:</a:t>
            </a:r>
            <a:r>
              <a:rPr lang="en-US" dirty="0" smtClean="0"/>
              <a:t> </a:t>
            </a:r>
            <a:r>
              <a:rPr lang="en-US" dirty="0" err="1" smtClean="0"/>
              <a:t>extrovert,funny</a:t>
            </a:r>
            <a:r>
              <a:rPr lang="en-US" dirty="0" smtClean="0"/>
              <a:t>, a very good sense of humor</a:t>
            </a:r>
          </a:p>
          <a:p>
            <a:pPr>
              <a:buNone/>
            </a:pPr>
            <a:r>
              <a:rPr lang="en-US" dirty="0" smtClean="0"/>
              <a:t>OLIVER:</a:t>
            </a:r>
          </a:p>
          <a:p>
            <a:pPr>
              <a:buNone/>
            </a:pPr>
            <a:r>
              <a:rPr lang="en-US" u="sng" dirty="0" smtClean="0"/>
              <a:t>Appearance: </a:t>
            </a:r>
            <a:r>
              <a:rPr lang="en-US" dirty="0" smtClean="0"/>
              <a:t>attractive, quite tall, short blond hair, amazing blue eyes, </a:t>
            </a:r>
          </a:p>
          <a:p>
            <a:pPr>
              <a:buNone/>
            </a:pPr>
            <a:r>
              <a:rPr lang="en-US" u="sng" dirty="0" smtClean="0"/>
              <a:t>Personality:</a:t>
            </a:r>
            <a:r>
              <a:rPr lang="en-US" dirty="0" smtClean="0"/>
              <a:t> warm, a bit shy, friendly, quiet, generous 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15/ sneakers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1046</TotalTime>
  <Words>1772</Words>
  <Application>Microsoft Office PowerPoint</Application>
  <PresentationFormat>On-screen Show (4:3)</PresentationFormat>
  <Paragraphs>262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Slide 1</vt:lpstr>
      <vt:lpstr>2. Job/ studies  </vt:lpstr>
      <vt:lpstr>3. Free time</vt:lpstr>
      <vt:lpstr>2. GRAMMAR: word order in questions </vt:lpstr>
      <vt:lpstr>Slide 5</vt:lpstr>
      <vt:lpstr>Student information  </vt:lpstr>
      <vt:lpstr>1B Charlotte’s choice</vt:lpstr>
      <vt:lpstr>3. Grammar  Simple present</vt:lpstr>
      <vt:lpstr>GRAMMAR BANK (P.127)</vt:lpstr>
      <vt:lpstr>3. Grammar (cont.) </vt:lpstr>
      <vt:lpstr>1A.b. (p.127) put the words in the right order to make questions.</vt:lpstr>
      <vt:lpstr>1A. (p.127) put the words in the right order to make questions.</vt:lpstr>
      <vt:lpstr>1B. a/ Write sentences and questions with the simple present.</vt:lpstr>
      <vt:lpstr>1B. b/Put the words in the right order.</vt:lpstr>
      <vt:lpstr>1C. a/ Write sentences with the present continuous.</vt:lpstr>
      <vt:lpstr>1C. b/ Complete the sentences with the simple present or present continuous. </vt:lpstr>
      <vt:lpstr>2. Reading: </vt:lpstr>
      <vt:lpstr>d. </vt:lpstr>
      <vt:lpstr>1. Appearance (p.150):  What does she/ he look like?</vt:lpstr>
      <vt:lpstr>2. PERSONALITY: What is she/ he like?</vt:lpstr>
      <vt:lpstr>5. VOCABULARY (P.9)</vt:lpstr>
      <vt:lpstr>THINGS YOU WEAR (P.151)</vt:lpstr>
      <vt:lpstr>4. Listening p.7</vt:lpstr>
      <vt:lpstr>Slide 24</vt:lpstr>
      <vt:lpstr>Slide 25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Hieu</dc:creator>
  <cp:lastModifiedBy>Hieu</cp:lastModifiedBy>
  <cp:revision>81</cp:revision>
  <dcterms:created xsi:type="dcterms:W3CDTF">2018-03-01T06:03:42Z</dcterms:created>
  <dcterms:modified xsi:type="dcterms:W3CDTF">2018-04-10T04:45:44Z</dcterms:modified>
</cp:coreProperties>
</file>